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9"/>
  </p:notesMasterIdLst>
  <p:sldIdLst>
    <p:sldId id="259" r:id="rId2"/>
    <p:sldId id="353" r:id="rId3"/>
    <p:sldId id="260" r:id="rId4"/>
    <p:sldId id="265" r:id="rId5"/>
    <p:sldId id="266" r:id="rId6"/>
    <p:sldId id="267" r:id="rId7"/>
    <p:sldId id="268" r:id="rId8"/>
    <p:sldId id="354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351" r:id="rId17"/>
    <p:sldId id="280" r:id="rId18"/>
    <p:sldId id="283" r:id="rId19"/>
    <p:sldId id="282" r:id="rId20"/>
    <p:sldId id="284" r:id="rId21"/>
    <p:sldId id="286" r:id="rId22"/>
    <p:sldId id="287" r:id="rId23"/>
    <p:sldId id="288" r:id="rId24"/>
    <p:sldId id="289" r:id="rId25"/>
    <p:sldId id="290" r:id="rId26"/>
    <p:sldId id="352" r:id="rId27"/>
    <p:sldId id="261" r:id="rId28"/>
    <p:sldId id="293" r:id="rId29"/>
    <p:sldId id="294" r:id="rId30"/>
    <p:sldId id="295" r:id="rId31"/>
    <p:sldId id="297" r:id="rId32"/>
    <p:sldId id="298" r:id="rId33"/>
    <p:sldId id="299" r:id="rId34"/>
    <p:sldId id="300" r:id="rId35"/>
    <p:sldId id="301" r:id="rId36"/>
    <p:sldId id="302" r:id="rId37"/>
    <p:sldId id="305" r:id="rId38"/>
    <p:sldId id="385" r:id="rId39"/>
    <p:sldId id="386" r:id="rId40"/>
    <p:sldId id="306" r:id="rId41"/>
    <p:sldId id="355" r:id="rId42"/>
    <p:sldId id="309" r:id="rId43"/>
    <p:sldId id="310" r:id="rId44"/>
    <p:sldId id="311" r:id="rId45"/>
    <p:sldId id="312" r:id="rId46"/>
    <p:sldId id="313" r:id="rId47"/>
    <p:sldId id="387" r:id="rId48"/>
    <p:sldId id="388" r:id="rId49"/>
    <p:sldId id="389" r:id="rId50"/>
    <p:sldId id="391" r:id="rId51"/>
    <p:sldId id="392" r:id="rId52"/>
    <p:sldId id="393" r:id="rId53"/>
    <p:sldId id="394" r:id="rId54"/>
    <p:sldId id="395" r:id="rId55"/>
    <p:sldId id="396" r:id="rId56"/>
    <p:sldId id="316" r:id="rId57"/>
    <p:sldId id="398" r:id="rId58"/>
    <p:sldId id="399" r:id="rId59"/>
    <p:sldId id="400" r:id="rId60"/>
    <p:sldId id="401" r:id="rId61"/>
    <p:sldId id="402" r:id="rId62"/>
    <p:sldId id="403" r:id="rId63"/>
    <p:sldId id="404" r:id="rId64"/>
    <p:sldId id="397" r:id="rId65"/>
    <p:sldId id="317" r:id="rId66"/>
    <p:sldId id="318" r:id="rId67"/>
    <p:sldId id="263" r:id="rId6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5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3AC4"/>
    <a:srgbClr val="121212"/>
    <a:srgbClr val="CDDD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07" autoAdjust="0"/>
    <p:restoredTop sz="95400" autoAdjust="0"/>
  </p:normalViewPr>
  <p:slideViewPr>
    <p:cSldViewPr snapToGrid="0" showGuides="1">
      <p:cViewPr varScale="1">
        <p:scale>
          <a:sx n="106" d="100"/>
          <a:sy n="106" d="100"/>
        </p:scale>
        <p:origin x="78" y="-210"/>
      </p:cViewPr>
      <p:guideLst>
        <p:guide orient="horz" pos="2160"/>
        <p:guide pos="25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gif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8A971F-187A-4A47-9542-D073F9A7DF91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539813-11C1-4866-87FB-DDCA0D0A1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8967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Apache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Apache 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재단에서 만든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HTTP 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서버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pPr marL="342900" indent="-342900">
              <a:buFont typeface="Arial" charset="0"/>
              <a:buChar char="•"/>
            </a:pPr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Open source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이고 다양한 추가기능과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구현이 쉽다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는 이유로</a:t>
            </a: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웹 서버 소프트웨어 시장 점유율의 </a:t>
            </a:r>
            <a:r>
              <a:rPr lang="en-US" altLang="ko-KR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50%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이상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을 차지하고 있다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* </a:t>
            </a:r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PHP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웹 프로그래밍을 위한 스크립트 언어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pPr marL="342900" indent="-342900">
              <a:buFont typeface="Arial" charset="0"/>
              <a:buChar char="•"/>
            </a:pPr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PHP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도 마찬가지로 공개 소프트웨어이다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운영체제의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지원 폭이 크고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많은 데이터베이스와의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연동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을 지원하고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처리 속도가 빠르다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</a:t>
            </a: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</a:t>
            </a:r>
          </a:p>
          <a:p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* </a:t>
            </a:r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MySQL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SQL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을 지원하는 공개 데이터베이스 소프트웨어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상용으로 잘 알려진 마이크로소프트사의 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MS-SQL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이나 오라클같은</a:t>
            </a: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제품에 비해서도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성능이 크게 뒤떨어지지 않다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고 알려져 있다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 </a:t>
            </a:r>
            <a:endParaRPr lang="ko-KR" altLang="en-US" sz="1200" dirty="0">
              <a:latin typeface="나눔스퀘어" pitchFamily="50" charset="-127"/>
              <a:ea typeface="나눔스퀘어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539813-11C1-4866-87FB-DDCA0D0A16D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8974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Apache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Apache 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재단에서 만든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HTTP 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서버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pPr marL="342900" indent="-342900">
              <a:buFont typeface="Arial" charset="0"/>
              <a:buChar char="•"/>
            </a:pPr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Open source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이고 다양한 추가기능과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구현이 쉽다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는 이유로</a:t>
            </a: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웹 서버 소프트웨어 시장 점유율의 </a:t>
            </a:r>
            <a:r>
              <a:rPr lang="en-US" altLang="ko-KR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50%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이상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을 차지하고 있다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* </a:t>
            </a:r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PHP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웹 프로그래밍을 위한 스크립트 언어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pPr marL="342900" indent="-342900">
              <a:buFont typeface="Arial" charset="0"/>
              <a:buChar char="•"/>
            </a:pPr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PHP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도 마찬가지로 공개 소프트웨어이다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운영체제의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지원 폭이 크고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많은 데이터베이스와의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연동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을 지원하고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처리 속도가 빠르다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</a:t>
            </a: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</a:t>
            </a:r>
          </a:p>
          <a:p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* </a:t>
            </a:r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MySQL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SQL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을 지원하는 공개 데이터베이스 소프트웨어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상용으로 잘 알려진 마이크로소프트사의 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MS-SQL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이나 오라클같은</a:t>
            </a: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제품에 비해서도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성능이 크게 뒤떨어지지 않다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고 알려져 있다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 </a:t>
            </a:r>
            <a:endParaRPr lang="ko-KR" altLang="en-US" sz="1200" dirty="0">
              <a:latin typeface="나눔스퀘어" pitchFamily="50" charset="-127"/>
              <a:ea typeface="나눔스퀘어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539813-11C1-4866-87FB-DDCA0D0A16D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79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Apache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Apache 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재단에서 만든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HTTP 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서버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pPr marL="342900" indent="-342900">
              <a:buFont typeface="Arial" charset="0"/>
              <a:buChar char="•"/>
            </a:pPr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Open source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이고 다양한 추가기능과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구현이 쉽다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는 이유로</a:t>
            </a: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웹 서버 소프트웨어 시장 점유율의 </a:t>
            </a:r>
            <a:r>
              <a:rPr lang="en-US" altLang="ko-KR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50%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이상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을 차지하고 있다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* </a:t>
            </a:r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PHP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웹 프로그래밍을 위한 스크립트 언어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pPr marL="342900" indent="-342900">
              <a:buFont typeface="Arial" charset="0"/>
              <a:buChar char="•"/>
            </a:pPr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PHP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도 마찬가지로 공개 소프트웨어이다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운영체제의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지원 폭이 크고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많은 데이터베이스와의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연동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을 지원하고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처리 속도가 빠르다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</a:t>
            </a: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</a:t>
            </a:r>
          </a:p>
          <a:p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* </a:t>
            </a:r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MySQL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SQL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을 지원하는 공개 데이터베이스 소프트웨어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상용으로 잘 알려진 마이크로소프트사의 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MS-SQL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이나 오라클같은</a:t>
            </a: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제품에 비해서도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성능이 크게 뒤떨어지지 않다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고 알려져 있다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 </a:t>
            </a:r>
            <a:endParaRPr lang="ko-KR" altLang="en-US" sz="1200" dirty="0">
              <a:latin typeface="나눔스퀘어" pitchFamily="50" charset="-127"/>
              <a:ea typeface="나눔스퀘어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39813-11C1-4866-87FB-DDCA0D0A16DA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75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39813-11C1-4866-87FB-DDCA0D0A16DA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953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Apache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Apache 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재단에서 만든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HTTP 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서버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pPr marL="342900" indent="-342900">
              <a:buFont typeface="Arial" charset="0"/>
              <a:buChar char="•"/>
            </a:pPr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Open source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이고 다양한 추가기능과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구현이 쉽다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는 이유로</a:t>
            </a: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웹 서버 소프트웨어 시장 점유율의 </a:t>
            </a:r>
            <a:r>
              <a:rPr lang="en-US" altLang="ko-KR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50%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이상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을 차지하고 있다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* </a:t>
            </a:r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PHP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웹 프로그래밍을 위한 스크립트 언어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pPr marL="342900" indent="-342900">
              <a:buFont typeface="Arial" charset="0"/>
              <a:buChar char="•"/>
            </a:pPr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PHP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도 마찬가지로 공개 소프트웨어이다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운영체제의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지원 폭이 크고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많은 데이터베이스와의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연동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을 지원하고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,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처리 속도가 빠르다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</a:t>
            </a: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</a:t>
            </a:r>
          </a:p>
          <a:p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* </a:t>
            </a:r>
            <a:r>
              <a:rPr lang="en-US" altLang="ko-KR" u="sng" dirty="0">
                <a:latin typeface="나눔스퀘어" pitchFamily="50" charset="-127"/>
                <a:ea typeface="나눔스퀘어" pitchFamily="50" charset="-127"/>
              </a:rPr>
              <a:t>MySQL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 :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 </a:t>
            </a:r>
            <a:r>
              <a:rPr lang="en-US" altLang="ko-KR" dirty="0">
                <a:latin typeface="나눔스퀘어" pitchFamily="50" charset="-127"/>
                <a:ea typeface="나눔스퀘어" pitchFamily="50" charset="-127"/>
              </a:rPr>
              <a:t>SQL</a:t>
            </a:r>
            <a:r>
              <a:rPr lang="ko-KR" altLang="en-US" dirty="0">
                <a:latin typeface="나눔스퀘어" pitchFamily="50" charset="-127"/>
                <a:ea typeface="나눔스퀘어" pitchFamily="50" charset="-127"/>
              </a:rPr>
              <a:t>을 지원하는 공개 데이터베이스 소프트웨어</a:t>
            </a:r>
            <a:endParaRPr lang="en-US" altLang="ko-KR" dirty="0">
              <a:latin typeface="나눔스퀘어" pitchFamily="50" charset="-127"/>
              <a:ea typeface="나눔스퀘어" pitchFamily="50" charset="-127"/>
            </a:endParaRPr>
          </a:p>
          <a:p>
            <a:endParaRPr lang="ko-KR" altLang="en-US" sz="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상용으로 잘 알려진 마이크로소프트사의 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MS-SQL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이나 오라클같은</a:t>
            </a:r>
            <a:endParaRPr lang="en-US" altLang="ko-KR" sz="1200" dirty="0">
              <a:latin typeface="나눔스퀘어" pitchFamily="50" charset="-127"/>
              <a:ea typeface="나눔스퀘어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00" dirty="0">
              <a:latin typeface="나눔스퀘어" pitchFamily="50" charset="-127"/>
              <a:ea typeface="나눔스퀘어" pitchFamily="50" charset="-127"/>
            </a:endParaRPr>
          </a:p>
          <a:p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      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제품에 비해서도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성능이 크게 뒤떨어지지 않다</a:t>
            </a:r>
            <a:r>
              <a:rPr lang="ko-KR" altLang="en-US" sz="1200" dirty="0">
                <a:latin typeface="나눔스퀘어" pitchFamily="50" charset="-127"/>
                <a:ea typeface="나눔스퀘어" pitchFamily="50" charset="-127"/>
              </a:rPr>
              <a:t>고 알려져 있다</a:t>
            </a:r>
            <a:r>
              <a:rPr lang="en-US" altLang="ko-KR" sz="1200" dirty="0">
                <a:latin typeface="나눔스퀘어" pitchFamily="50" charset="-127"/>
                <a:ea typeface="나눔스퀘어" pitchFamily="50" charset="-127"/>
              </a:rPr>
              <a:t>. </a:t>
            </a:r>
            <a:endParaRPr lang="ko-KR" altLang="en-US" sz="1200" dirty="0">
              <a:latin typeface="나눔스퀘어" pitchFamily="50" charset="-127"/>
              <a:ea typeface="나눔스퀘어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39813-11C1-4866-87FB-DDCA0D0A16DA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15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39813-11C1-4866-87FB-DDCA0D0A16DA}" type="slidenum">
              <a:rPr lang="ko-KR" altLang="en-US" smtClean="0"/>
              <a:t>52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8583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39813-11C1-4866-87FB-DDCA0D0A16DA}" type="slidenum">
              <a:rPr lang="ko-KR" altLang="en-US" smtClean="0"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048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39813-11C1-4866-87FB-DDCA0D0A16DA}" type="slidenum">
              <a:rPr lang="ko-KR" altLang="en-US" smtClean="0"/>
              <a:t>54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45670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39813-11C1-4866-87FB-DDCA0D0A16DA}" type="slidenum">
              <a:rPr lang="ko-KR" altLang="en-US" smtClean="0"/>
              <a:t>55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443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8E5C37-D879-414D-8922-015D966771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3109DB-FDE7-461E-927D-C2EBD0553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880E97-F9F5-4C9F-9C37-C1A6EED3C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1FC5E2-A597-4652-9CBE-3A248584D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84F2EF-8254-4CD8-A792-6C9A53A52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575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7490F1-92D9-4DFF-8645-37D3F66E3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081BF7-1370-4959-B298-68A8F2EA5E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EC0177-2EE4-4923-95AB-3C586A9B2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B80D76-F968-4E57-80F8-39D669F55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1CB99D-B585-44D7-AD5A-5F7D6EFDE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2469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861F9F-A2CF-4DEB-BDD5-794188960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C2F2E54-1437-4B0A-BC99-F6C4677942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994E41-ADEB-4BB3-B9E4-5E5AEE913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E11088-8FF4-4759-B9C8-3D71A0555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3A70A-057F-4890-9E52-5BB8D00F2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662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02CBD4-7B26-4F4F-BBFC-73AB293C7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670943-CE52-4BDA-B172-796577F76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7FDB96-C63D-4C6B-A281-8E0F8F0F2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ECCAE1-9891-4549-8780-722C1201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C59262-8E93-464A-9681-B6193EA8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059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AA5319-1B86-4EC4-AD06-717976A07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A6B428-4993-4C33-B65F-00216F9B4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622787-4356-484B-973F-CAED0A408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03B0FE-0D6D-443C-BBA0-152269F7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4136E6-6895-4D39-8AC0-3EDB1BEAB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598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E0D01A-1FF2-4469-80E3-987286C02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49D25D-ADBE-443B-8D06-D84C32B6FF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4463F6-F210-43DA-8882-230C451CD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A58848-7520-4170-9271-6BB22429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8DF61E-F5C1-4B67-9861-FCAF07C3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BC0A07-7DC0-4A16-A21D-D3D853573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717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2D56C-FDC2-46F9-BAD4-ACE8EA13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B28513-B2C2-40C3-84E1-335FC5872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4F4008-28E0-43E6-A37D-C601616D13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AE55AB-413F-4090-B4A3-51BEE2159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BA77E0-996F-4CB2-8913-CEE205B93D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56BBF9-0A9D-4D42-A100-BF0753D8F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FB1615F-3B74-46CE-9AD2-FF7E7E710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E92CE31-32FC-4030-8D71-59B2C3CAB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542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49A2BC-54E1-4961-9C6E-5452EC7D6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F2A8DB-02A6-4528-8E0F-7251FFD64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BC57D26-543B-490D-B11A-AD1565DA5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0151A8-77F9-4074-A409-01A683CD4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021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22B9304-C9BB-436E-8391-D088D567B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F5B88B2-7948-4E90-A02B-040FCB3B2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30455D-3E24-4EE6-A372-35D84522F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01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4E592-CB2A-40AD-9463-0878EE65E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8CF05B-5122-4F71-9A2C-35F6C2A7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4D0B2C-6CFB-41F9-B994-3719162241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959DC2-69A7-4326-B54A-1305DBD3D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D1D799-6EDE-4E6E-94A5-3F6D0E4B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342B6C-29D4-4D4E-8FD9-97281B725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459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85DF8A-A656-4A36-80F9-79B1E0A6D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1FBAD71-1D70-4E1C-8356-8754AF808B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A74048-64BC-44AA-8EB5-8EF7428D09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869BDA-B994-475A-A344-657DBE7C4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E4AD44-FE56-4C67-9651-5B445B594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65A8A8-058D-4520-9620-1EFF32B58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405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60019A-4839-4095-A5ED-E59D9B9E1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6501CC-C19F-456B-952C-25971C69D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4BD78C-8E38-479F-9315-29ED874891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2C800-A533-445D-A7C8-657F13A7EF8B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C28300-3D03-4A81-9516-FA2B25176F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7C1A18-F59C-404C-B1EE-E5A1D1BA7E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7F780-0AF5-4FD4-B4E7-CCF3303AF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646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vmware.com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hyperlink" Target="http://hosyaddress/phpmyadmin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ubuntu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66F6D6-22E3-44D6-9E47-9ACB54C0645D}"/>
              </a:ext>
            </a:extLst>
          </p:cNvPr>
          <p:cNvGrpSpPr/>
          <p:nvPr/>
        </p:nvGrpSpPr>
        <p:grpSpPr>
          <a:xfrm>
            <a:off x="8595472" y="884255"/>
            <a:ext cx="964641" cy="964641"/>
            <a:chOff x="8013505" y="1245996"/>
            <a:chExt cx="964641" cy="964641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C124160-37AD-4B21-9921-2FDE46695AD2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27A968DB-B5E3-4859-A466-D38B681332D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73726"/>
              <a:ext cx="0" cy="964641"/>
            </a:xfrm>
            <a:prstGeom prst="line">
              <a:avLst/>
            </a:prstGeom>
            <a:ln w="7302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57F3DC7-474B-42DD-9307-AB089529A9BA}"/>
              </a:ext>
            </a:extLst>
          </p:cNvPr>
          <p:cNvGrpSpPr/>
          <p:nvPr/>
        </p:nvGrpSpPr>
        <p:grpSpPr>
          <a:xfrm rot="5400000">
            <a:off x="8555278" y="5044272"/>
            <a:ext cx="964641" cy="964641"/>
            <a:chOff x="8013505" y="1245996"/>
            <a:chExt cx="964641" cy="964641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A59FB92-6A61-44E1-93AA-D6DABFC96F07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B8BC59B4-77D3-49F2-B51F-68E9FAEB5D3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63678"/>
              <a:ext cx="0" cy="964641"/>
            </a:xfrm>
            <a:prstGeom prst="line">
              <a:avLst/>
            </a:prstGeom>
            <a:ln w="7302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806DC02-8EB5-4908-9D8A-7A4324AD6FA9}"/>
              </a:ext>
            </a:extLst>
          </p:cNvPr>
          <p:cNvGrpSpPr/>
          <p:nvPr/>
        </p:nvGrpSpPr>
        <p:grpSpPr>
          <a:xfrm flipH="1">
            <a:off x="2475507" y="884255"/>
            <a:ext cx="964641" cy="964641"/>
            <a:chOff x="8014025" y="1245996"/>
            <a:chExt cx="964641" cy="964641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EF2FB966-48CF-483E-A949-E3AB9F9F2E15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ADAFB114-7A66-463B-884C-D768E1D7451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6346" y="773729"/>
              <a:ext cx="0" cy="964641"/>
            </a:xfrm>
            <a:prstGeom prst="line">
              <a:avLst/>
            </a:prstGeom>
            <a:ln w="7302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9434E59-C3E6-4453-9DC6-188815E36CAC}"/>
              </a:ext>
            </a:extLst>
          </p:cNvPr>
          <p:cNvGrpSpPr/>
          <p:nvPr/>
        </p:nvGrpSpPr>
        <p:grpSpPr>
          <a:xfrm rot="16200000" flipH="1">
            <a:off x="2496126" y="5044272"/>
            <a:ext cx="964641" cy="964641"/>
            <a:chOff x="8013505" y="1235950"/>
            <a:chExt cx="964641" cy="964641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1211B04-C660-4B80-B5EF-E4D016A155B8}"/>
                </a:ext>
              </a:extLst>
            </p:cNvPr>
            <p:cNvCxnSpPr/>
            <p:nvPr/>
          </p:nvCxnSpPr>
          <p:spPr>
            <a:xfrm>
              <a:off x="8941131" y="1235950"/>
              <a:ext cx="0" cy="964641"/>
            </a:xfrm>
            <a:prstGeom prst="line">
              <a:avLst/>
            </a:prstGeom>
            <a:ln w="7302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4B0FBF4E-25A9-4AAD-9C68-3DEA3684663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63678"/>
              <a:ext cx="0" cy="964641"/>
            </a:xfrm>
            <a:prstGeom prst="line">
              <a:avLst/>
            </a:prstGeom>
            <a:ln w="7302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AC315F5-A0A2-4C7A-9034-05D18A32B172}"/>
              </a:ext>
            </a:extLst>
          </p:cNvPr>
          <p:cNvSpPr txBox="1"/>
          <p:nvPr/>
        </p:nvSpPr>
        <p:spPr>
          <a:xfrm>
            <a:off x="2376428" y="1849731"/>
            <a:ext cx="7282763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600" dirty="0">
                <a:solidFill>
                  <a:srgbClr val="FFC000"/>
                </a:solidFill>
                <a:latin typeface="Beacon" pitchFamily="2" charset="0"/>
              </a:rPr>
              <a:t>Linux </a:t>
            </a:r>
            <a:r>
              <a:rPr lang="ko-KR" altLang="en-US" sz="7600" dirty="0">
                <a:solidFill>
                  <a:srgbClr val="FFC000"/>
                </a:solidFill>
                <a:latin typeface="Beacon" pitchFamily="2" charset="0"/>
              </a:rPr>
              <a:t>설치 및 </a:t>
            </a:r>
            <a:endParaRPr lang="en-US" altLang="ko-KR" sz="7600" dirty="0">
              <a:solidFill>
                <a:srgbClr val="FFC000"/>
              </a:solidFill>
              <a:latin typeface="Beacon" pitchFamily="2" charset="0"/>
            </a:endParaRPr>
          </a:p>
          <a:p>
            <a:pPr algn="ctr"/>
            <a:r>
              <a:rPr lang="ko-KR" altLang="en-US" sz="7600" dirty="0">
                <a:solidFill>
                  <a:srgbClr val="FFC000"/>
                </a:solidFill>
                <a:latin typeface="Beacon" pitchFamily="2" charset="0"/>
              </a:rPr>
              <a:t>주변장치 활성화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6C62018-47A3-4FEA-8D3D-01E000A445FA}"/>
              </a:ext>
            </a:extLst>
          </p:cNvPr>
          <p:cNvSpPr/>
          <p:nvPr/>
        </p:nvSpPr>
        <p:spPr>
          <a:xfrm>
            <a:off x="5167301" y="4998061"/>
            <a:ext cx="169148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5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Linux </a:t>
            </a:r>
            <a:r>
              <a:rPr lang="ko-KR" altLang="en-US" sz="25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설치</a:t>
            </a:r>
            <a:endParaRPr lang="en-US" altLang="ko-KR" sz="25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7664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90F7F238-5597-4BD6-9165-F88B798AD5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2" y="3566104"/>
            <a:ext cx="18716759" cy="882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217" name="_x270294968" descr="EMB000010d0489d">
            <a:extLst>
              <a:ext uri="{FF2B5EF4-FFF2-40B4-BE49-F238E27FC236}">
                <a16:creationId xmlns:a16="http://schemas.microsoft.com/office/drawing/2014/main" id="{6790CE5F-3708-477D-812A-F772C8A92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75"/>
          <a:stretch>
            <a:fillRect/>
          </a:stretch>
        </p:blipFill>
        <p:spPr bwMode="auto">
          <a:xfrm>
            <a:off x="568481" y="1977220"/>
            <a:ext cx="11087615" cy="4672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31284F-9DB7-406A-936E-6518BB75658D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Ubuntu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932911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817254" y="1728458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가상머신 이름과 로그인할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User name, password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를 설정한다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41" name="_x270303680" descr="EMB000010d0489e">
            <a:extLst>
              <a:ext uri="{FF2B5EF4-FFF2-40B4-BE49-F238E27FC236}">
                <a16:creationId xmlns:a16="http://schemas.microsoft.com/office/drawing/2014/main" id="{8511563B-9A2A-4B25-AD7B-0C3A85189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3" b="1683"/>
          <a:stretch>
            <a:fillRect/>
          </a:stretch>
        </p:blipFill>
        <p:spPr bwMode="auto">
          <a:xfrm>
            <a:off x="715233" y="2140748"/>
            <a:ext cx="10798923" cy="4302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04FE87-B062-4D0E-91B2-299A9D9B0FB2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Ubuntu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3411709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630015" y="1808408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ubuntu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디스크 공간을 설정한다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 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ACB454A-57E4-4D82-B3C2-9FBF79024AC3}"/>
              </a:ext>
            </a:extLst>
          </p:cNvPr>
          <p:cNvGrpSpPr/>
          <p:nvPr/>
        </p:nvGrpSpPr>
        <p:grpSpPr>
          <a:xfrm>
            <a:off x="7800055" y="301346"/>
            <a:ext cx="4034354" cy="1298648"/>
            <a:chOff x="8623249" y="1264841"/>
            <a:chExt cx="2953995" cy="988260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8599636B-2832-4BDE-B592-08BAE735275E}"/>
                </a:ext>
              </a:extLst>
            </p:cNvPr>
            <p:cNvCxnSpPr/>
            <p:nvPr/>
          </p:nvCxnSpPr>
          <p:spPr>
            <a:xfrm>
              <a:off x="8683319" y="1535626"/>
              <a:ext cx="289392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D6C02949-85F1-4EB3-9357-3360273D0560}"/>
                </a:ext>
              </a:extLst>
            </p:cNvPr>
            <p:cNvCxnSpPr/>
            <p:nvPr/>
          </p:nvCxnSpPr>
          <p:spPr>
            <a:xfrm>
              <a:off x="8683319" y="2253101"/>
              <a:ext cx="289392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0BFB92D-3ACC-4AEE-B5EB-6D093F98BAD6}"/>
                </a:ext>
              </a:extLst>
            </p:cNvPr>
            <p:cNvSpPr/>
            <p:nvPr/>
          </p:nvSpPr>
          <p:spPr>
            <a:xfrm>
              <a:off x="8623249" y="1264841"/>
              <a:ext cx="1527638" cy="2107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+++ Annotation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5863FAA4-DD24-4DC1-B83D-61CE3F78B3F9}"/>
              </a:ext>
            </a:extLst>
          </p:cNvPr>
          <p:cNvSpPr txBox="1"/>
          <p:nvPr/>
        </p:nvSpPr>
        <p:spPr>
          <a:xfrm>
            <a:off x="7914213" y="846964"/>
            <a:ext cx="360047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20GB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위로 설정하는 것이 적당하다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</a:p>
          <a:p>
            <a:endParaRPr lang="ko-KR" altLang="en-US" dirty="0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584097"/>
            <a:ext cx="22896229" cy="7270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265" name="_x270308936" descr="EMB000010d0489f">
            <a:extLst>
              <a:ext uri="{FF2B5EF4-FFF2-40B4-BE49-F238E27FC236}">
                <a16:creationId xmlns:a16="http://schemas.microsoft.com/office/drawing/2014/main" id="{CB7E6B98-56C6-4353-BB87-57EF34CD7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30" y="2414260"/>
            <a:ext cx="10816083" cy="4057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2CCC1CCF-E462-48B8-BE2E-16AFB57911CA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Ubuntu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3861754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817253" y="1701305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Display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에서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3D graphics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체크박스 해제한 후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close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를 누른다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9861" y="6720801"/>
            <a:ext cx="43897133" cy="1290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3F235A7B-2A44-47E9-9AFB-D9E76BE08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1" y="3345726"/>
            <a:ext cx="23374760" cy="811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2289" name="_x454436584" descr="EMB000010d048b9">
            <a:extLst>
              <a:ext uri="{FF2B5EF4-FFF2-40B4-BE49-F238E27FC236}">
                <a16:creationId xmlns:a16="http://schemas.microsoft.com/office/drawing/2014/main" id="{8249A91A-1FC1-4DDA-93AD-F341F0625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30" y="2175268"/>
            <a:ext cx="11042139" cy="414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4">
            <a:extLst>
              <a:ext uri="{FF2B5EF4-FFF2-40B4-BE49-F238E27FC236}">
                <a16:creationId xmlns:a16="http://schemas.microsoft.com/office/drawing/2014/main" id="{8DC943EC-B1E5-4D01-818F-786B1EA9EF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D4E7797-7E51-449A-9DFE-9413EAAB930C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Ubuntu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3633278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492855" y="1731461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Finish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버튼을 누르면 자동으로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install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이 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4823" y="7113893"/>
            <a:ext cx="36797623" cy="1434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9861" y="6720801"/>
            <a:ext cx="43897133" cy="1290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3F235A7B-2A44-47E9-9AFB-D9E76BE08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1" y="3345726"/>
            <a:ext cx="23374760" cy="811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4">
            <a:extLst>
              <a:ext uri="{FF2B5EF4-FFF2-40B4-BE49-F238E27FC236}">
                <a16:creationId xmlns:a16="http://schemas.microsoft.com/office/drawing/2014/main" id="{8DC943EC-B1E5-4D01-818F-786B1EA9EF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C5F61592-AFCA-470F-8ABC-F5DAA67081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547" y="3766146"/>
            <a:ext cx="21067237" cy="875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3313" name="_x454435792" descr="EMB000010d048ba">
            <a:extLst>
              <a:ext uri="{FF2B5EF4-FFF2-40B4-BE49-F238E27FC236}">
                <a16:creationId xmlns:a16="http://schemas.microsoft.com/office/drawing/2014/main" id="{829DE0A5-C5FD-4064-A1D9-0D0E8D1BC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546" y="2274786"/>
            <a:ext cx="11423511" cy="4167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36B70EAA-33E9-4275-BD17-4623FE9BD96C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Ubuntu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3355142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4823" y="7113893"/>
            <a:ext cx="36797623" cy="1434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9861" y="6720801"/>
            <a:ext cx="43897133" cy="1290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3F235A7B-2A44-47E9-9AFB-D9E76BE08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1" y="3345726"/>
            <a:ext cx="23374760" cy="811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4">
            <a:extLst>
              <a:ext uri="{FF2B5EF4-FFF2-40B4-BE49-F238E27FC236}">
                <a16:creationId xmlns:a16="http://schemas.microsoft.com/office/drawing/2014/main" id="{8DC943EC-B1E5-4D01-818F-786B1EA9EF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C5F61592-AFCA-470F-8ABC-F5DAA67081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547" y="3766146"/>
            <a:ext cx="21067237" cy="875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9577BBC9-F6F5-4450-975E-9CF55E7443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8996" y="3305272"/>
            <a:ext cx="24954278" cy="712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4337" name="_x454436224" descr="EMB000010d048bb">
            <a:extLst>
              <a:ext uri="{FF2B5EF4-FFF2-40B4-BE49-F238E27FC236}">
                <a16:creationId xmlns:a16="http://schemas.microsoft.com/office/drawing/2014/main" id="{97C33EBE-C4D9-4EA5-9200-E92C69056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57"/>
          <a:stretch>
            <a:fillRect/>
          </a:stretch>
        </p:blipFill>
        <p:spPr bwMode="auto">
          <a:xfrm>
            <a:off x="3188996" y="1757910"/>
            <a:ext cx="6206077" cy="4418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9C56A06D-E84E-4936-8484-916BC8B4179C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Ubuntu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73023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66F6D6-22E3-44D6-9E47-9ACB54C0645D}"/>
              </a:ext>
            </a:extLst>
          </p:cNvPr>
          <p:cNvGrpSpPr/>
          <p:nvPr/>
        </p:nvGrpSpPr>
        <p:grpSpPr>
          <a:xfrm>
            <a:off x="8595472" y="884255"/>
            <a:ext cx="964641" cy="964641"/>
            <a:chOff x="8013505" y="1245996"/>
            <a:chExt cx="964641" cy="964641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C124160-37AD-4B21-9921-2FDE46695AD2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27A968DB-B5E3-4859-A466-D38B681332D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7372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57F3DC7-474B-42DD-9307-AB089529A9BA}"/>
              </a:ext>
            </a:extLst>
          </p:cNvPr>
          <p:cNvGrpSpPr/>
          <p:nvPr/>
        </p:nvGrpSpPr>
        <p:grpSpPr>
          <a:xfrm rot="5400000">
            <a:off x="8555278" y="5044272"/>
            <a:ext cx="964641" cy="964641"/>
            <a:chOff x="8013505" y="1245996"/>
            <a:chExt cx="964641" cy="964641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A59FB92-6A61-44E1-93AA-D6DABFC96F07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B8BC59B4-77D3-49F2-B51F-68E9FAEB5D3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63678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806DC02-8EB5-4908-9D8A-7A4324AD6FA9}"/>
              </a:ext>
            </a:extLst>
          </p:cNvPr>
          <p:cNvGrpSpPr/>
          <p:nvPr/>
        </p:nvGrpSpPr>
        <p:grpSpPr>
          <a:xfrm flipH="1">
            <a:off x="2475507" y="884255"/>
            <a:ext cx="964641" cy="964641"/>
            <a:chOff x="8014025" y="1245996"/>
            <a:chExt cx="964641" cy="964641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EF2FB966-48CF-483E-A949-E3AB9F9F2E15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ADAFB114-7A66-463B-884C-D768E1D7451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6346" y="773729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9434E59-C3E6-4453-9DC6-188815E36CAC}"/>
              </a:ext>
            </a:extLst>
          </p:cNvPr>
          <p:cNvGrpSpPr/>
          <p:nvPr/>
        </p:nvGrpSpPr>
        <p:grpSpPr>
          <a:xfrm rot="16200000" flipH="1">
            <a:off x="2496126" y="5044272"/>
            <a:ext cx="964641" cy="964641"/>
            <a:chOff x="8013505" y="1235950"/>
            <a:chExt cx="964641" cy="964641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1211B04-C660-4B80-B5EF-E4D016A155B8}"/>
                </a:ext>
              </a:extLst>
            </p:cNvPr>
            <p:cNvCxnSpPr/>
            <p:nvPr/>
          </p:nvCxnSpPr>
          <p:spPr>
            <a:xfrm>
              <a:off x="8941131" y="1235950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4B0FBF4E-25A9-4AAD-9C68-3DEA3684663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63678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AC315F5-A0A2-4C7A-9034-05D18A32B172}"/>
              </a:ext>
            </a:extLst>
          </p:cNvPr>
          <p:cNvSpPr txBox="1"/>
          <p:nvPr/>
        </p:nvSpPr>
        <p:spPr>
          <a:xfrm>
            <a:off x="2376428" y="1849731"/>
            <a:ext cx="7282763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eacon" pitchFamily="2" charset="0"/>
                <a:ea typeface="맑은 고딕" panose="020B0503020000020004" pitchFamily="50" charset="-127"/>
                <a:cs typeface="+mn-cs"/>
              </a:rPr>
              <a:t>Linux </a:t>
            </a:r>
            <a:r>
              <a:rPr kumimoji="0" lang="ko-KR" altLang="en-US" sz="7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eacon" pitchFamily="2" charset="0"/>
                <a:ea typeface="맑은 고딕" panose="020B0503020000020004" pitchFamily="50" charset="-127"/>
                <a:cs typeface="+mn-cs"/>
              </a:rPr>
              <a:t>설치 및 </a:t>
            </a:r>
            <a:endParaRPr kumimoji="0" lang="en-US" altLang="ko-KR" sz="7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Beacon" pitchFamily="2" charset="0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eacon" pitchFamily="2" charset="0"/>
                <a:ea typeface="맑은 고딕" panose="020B0503020000020004" pitchFamily="50" charset="-127"/>
                <a:cs typeface="+mn-cs"/>
              </a:rPr>
              <a:t>주변장치 활성화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6C62018-47A3-4FEA-8D3D-01E000A445FA}"/>
              </a:ext>
            </a:extLst>
          </p:cNvPr>
          <p:cNvSpPr/>
          <p:nvPr/>
        </p:nvSpPr>
        <p:spPr>
          <a:xfrm>
            <a:off x="4686400" y="4998061"/>
            <a:ext cx="265329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500" dirty="0">
                <a:ln>
                  <a:solidFill>
                    <a:prstClr val="white">
                      <a:alpha val="30000"/>
                    </a:prstClr>
                  </a:solidFill>
                </a:ln>
                <a:solidFill>
                  <a:prstClr val="white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주변 장치 활성화</a:t>
            </a:r>
            <a:endParaRPr kumimoji="0" lang="en-US" altLang="ko-KR" sz="2500" b="0" i="0" u="none" strike="noStrike" kern="1200" cap="none" spc="0" normalizeH="0" baseline="0" noProof="0" dirty="0">
              <a:ln>
                <a:solidFill>
                  <a:prstClr val="white">
                    <a:alpha val="3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Medium" panose="02020603020101020101" pitchFamily="18" charset="-127"/>
              <a:ea typeface="KoPub돋움체 Medium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0656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817254" y="1669412"/>
            <a:ext cx="85574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PC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에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USB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연결 한 뒤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VMware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의 메뉴바에서 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a typeface="KoPub돋움체 Light" panose="02020603020101020101" pitchFamily="18" charset="-127"/>
            </a:endParaRPr>
          </a:p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VM -&gt; Removable Devices -&gt; SanDisk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Cruzer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Blade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의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Connect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선택한다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214172"/>
            <a:ext cx="30608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주변 장치 </a:t>
            </a:r>
            <a:r>
              <a:rPr lang="ko-KR" altLang="en-US" sz="160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활성화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USB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인식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454441120" descr="EMB000010d048c5">
            <a:extLst>
              <a:ext uri="{FF2B5EF4-FFF2-40B4-BE49-F238E27FC236}">
                <a16:creationId xmlns:a16="http://schemas.microsoft.com/office/drawing/2014/main" id="{D91F893A-6EEF-4B70-AF26-4543DBD62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7511" y="2398278"/>
            <a:ext cx="9386001" cy="4008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78020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817254" y="1745218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터미널에서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fdisk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–l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입력하면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USB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의 정보를 확인할 수 있다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F891E47-14EA-4DA2-9AEF-9817F7F25368}"/>
              </a:ext>
            </a:extLst>
          </p:cNvPr>
          <p:cNvCxnSpPr/>
          <p:nvPr/>
        </p:nvCxnSpPr>
        <p:spPr>
          <a:xfrm>
            <a:off x="8680883" y="731612"/>
            <a:ext cx="28939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B3DAF51-786D-4A5E-B4D0-B362ADE3970C}"/>
              </a:ext>
            </a:extLst>
          </p:cNvPr>
          <p:cNvCxnSpPr/>
          <p:nvPr/>
        </p:nvCxnSpPr>
        <p:spPr>
          <a:xfrm>
            <a:off x="8680883" y="1449087"/>
            <a:ext cx="28939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D145376-3207-40E7-BCE8-365AFD697596}"/>
              </a:ext>
            </a:extLst>
          </p:cNvPr>
          <p:cNvSpPr/>
          <p:nvPr/>
        </p:nvSpPr>
        <p:spPr>
          <a:xfrm>
            <a:off x="8620813" y="460827"/>
            <a:ext cx="152763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+++ Annotation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7AAA77-7360-42B5-9A6A-423CD025FCA9}"/>
              </a:ext>
            </a:extLst>
          </p:cNvPr>
          <p:cNvSpPr txBox="1"/>
          <p:nvPr/>
        </p:nvSpPr>
        <p:spPr>
          <a:xfrm>
            <a:off x="8656174" y="800180"/>
            <a:ext cx="30608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USB</a:t>
            </a:r>
            <a:r>
              <a:rPr lang="ko-KR" altLang="en-US" sz="15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장치파일의 위치와 형식을  기억 </a:t>
            </a:r>
            <a:r>
              <a:rPr lang="ko-KR" altLang="en-US" sz="15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해두자</a:t>
            </a:r>
            <a:r>
              <a:rPr lang="en-US" altLang="ko-KR" sz="15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ko-KR" altLang="en-US" sz="1500" dirty="0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44D3D953-BAC8-4941-AFDA-6D21788FD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1" y="1988867"/>
            <a:ext cx="24705070" cy="476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385" name="_x454436800" descr="EMB000010d048c6">
            <a:extLst>
              <a:ext uri="{FF2B5EF4-FFF2-40B4-BE49-F238E27FC236}">
                <a16:creationId xmlns:a16="http://schemas.microsoft.com/office/drawing/2014/main" id="{34C48CCF-7CD4-46F6-82AC-8809138CA7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2475" y="2291835"/>
            <a:ext cx="7627048" cy="369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CDC48B9B-8A1D-4500-8C89-1F04526FD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2931575"/>
            <a:ext cx="20049277" cy="63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387" name="_x454436296" descr="EMB000010d048c7">
            <a:extLst>
              <a:ext uri="{FF2B5EF4-FFF2-40B4-BE49-F238E27FC236}">
                <a16:creationId xmlns:a16="http://schemas.microsoft.com/office/drawing/2014/main" id="{2381BB14-0574-4C2A-B92F-0F1011DCF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254" y="2823320"/>
            <a:ext cx="8557491" cy="2820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CB007786-F70C-4F0C-9700-46359882B63C}"/>
              </a:ext>
            </a:extLst>
          </p:cNvPr>
          <p:cNvSpPr/>
          <p:nvPr/>
        </p:nvSpPr>
        <p:spPr>
          <a:xfrm>
            <a:off x="1507511" y="1214172"/>
            <a:ext cx="30608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주변 장치 </a:t>
            </a:r>
            <a:r>
              <a:rPr lang="ko-KR" altLang="en-US" sz="160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활성화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USB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인식</a:t>
            </a:r>
          </a:p>
        </p:txBody>
      </p:sp>
    </p:spTree>
    <p:extLst>
      <p:ext uri="{BB962C8B-B14F-4D97-AF65-F5344CB8AC3E}">
        <p14:creationId xmlns:p14="http://schemas.microsoft.com/office/powerpoint/2010/main" val="1153438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39342" y="311243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817254" y="2181258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USB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가 마운트 되었을 때 정보를 열람할 경로를 생성한다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44D3D953-BAC8-4941-AFDA-6D21788FD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63436" y="976130"/>
            <a:ext cx="24705070" cy="476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CDC48B9B-8A1D-4500-8C89-1F04526FD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2931575"/>
            <a:ext cx="20049277" cy="63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9" name="_x454438096" descr="EMB000010d048b6">
            <a:extLst>
              <a:ext uri="{FF2B5EF4-FFF2-40B4-BE49-F238E27FC236}">
                <a16:creationId xmlns:a16="http://schemas.microsoft.com/office/drawing/2014/main" id="{8D130E84-6C3B-45BC-8399-B2531AF216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851" y="2645209"/>
            <a:ext cx="5657425" cy="274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_x454442056" descr="EMB000010d048c8">
            <a:extLst>
              <a:ext uri="{FF2B5EF4-FFF2-40B4-BE49-F238E27FC236}">
                <a16:creationId xmlns:a16="http://schemas.microsoft.com/office/drawing/2014/main" id="{BA7346A7-3B58-4194-B18E-B18F41056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7511" y="3520064"/>
            <a:ext cx="9564862" cy="27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_x454438096" descr="EMB000010d048c9">
            <a:extLst>
              <a:ext uri="{FF2B5EF4-FFF2-40B4-BE49-F238E27FC236}">
                <a16:creationId xmlns:a16="http://schemas.microsoft.com/office/drawing/2014/main" id="{66604E47-9594-4369-85CD-A41531879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1118" y="4028321"/>
            <a:ext cx="5575879" cy="78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_x454440976" descr="EMB000010d048db">
            <a:extLst>
              <a:ext uri="{FF2B5EF4-FFF2-40B4-BE49-F238E27FC236}">
                <a16:creationId xmlns:a16="http://schemas.microsoft.com/office/drawing/2014/main" id="{2D763D57-A2C0-4CD3-A418-AC22F73A1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742" y="5399788"/>
            <a:ext cx="7372150" cy="373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E587EFB4-EEF0-427E-A147-CB9E4218EEC5}"/>
              </a:ext>
            </a:extLst>
          </p:cNvPr>
          <p:cNvSpPr/>
          <p:nvPr/>
        </p:nvSpPr>
        <p:spPr>
          <a:xfrm>
            <a:off x="1692337" y="3029950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USB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생성한 경로로 마운트 시킨다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8EE1A9A-5F94-4392-897C-08D139A7BE89}"/>
              </a:ext>
            </a:extLst>
          </p:cNvPr>
          <p:cNvSpPr/>
          <p:nvPr/>
        </p:nvSpPr>
        <p:spPr>
          <a:xfrm>
            <a:off x="1627708" y="4917283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사용이 끝나고 난 후 마운트를 해제한다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36D2A3F-C95E-4F53-A56B-A299F0C62734}"/>
              </a:ext>
            </a:extLst>
          </p:cNvPr>
          <p:cNvSpPr/>
          <p:nvPr/>
        </p:nvSpPr>
        <p:spPr>
          <a:xfrm>
            <a:off x="1507511" y="1214172"/>
            <a:ext cx="30608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주변 장치 </a:t>
            </a:r>
            <a:r>
              <a:rPr lang="ko-KR" altLang="en-US" sz="160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활성화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USB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인식</a:t>
            </a:r>
          </a:p>
        </p:txBody>
      </p:sp>
    </p:spTree>
    <p:extLst>
      <p:ext uri="{BB962C8B-B14F-4D97-AF65-F5344CB8AC3E}">
        <p14:creationId xmlns:p14="http://schemas.microsoft.com/office/powerpoint/2010/main" val="947557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실내, 노트북, 벽, 컴퓨터이(가) 표시된 사진&#10;&#10;매우 높은 신뢰도로 생성된 설명">
            <a:extLst>
              <a:ext uri="{FF2B5EF4-FFF2-40B4-BE49-F238E27FC236}">
                <a16:creationId xmlns:a16="http://schemas.microsoft.com/office/drawing/2014/main" id="{8AAD8A6E-352B-4BA0-B7B5-E006E477D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72890" y="3363072"/>
            <a:ext cx="9653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2018.12.11.</a:t>
            </a:r>
            <a:endParaRPr kumimoji="0" lang="ko-KR" altLang="en-US" sz="1200" b="0" i="0" u="none" strike="noStrike" kern="1200" cap="none" spc="0" normalizeH="0" baseline="0" noProof="0" dirty="0">
              <a:ln>
                <a:solidFill>
                  <a:prstClr val="white">
                    <a:alpha val="2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782FE3-4861-4AD7-B5E7-89F3940A8074}"/>
              </a:ext>
            </a:extLst>
          </p:cNvPr>
          <p:cNvSpPr txBox="1"/>
          <p:nvPr/>
        </p:nvSpPr>
        <p:spPr>
          <a:xfrm>
            <a:off x="3786406" y="2947573"/>
            <a:ext cx="46191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600" b="0" i="0" u="none" strike="noStrike" kern="1200" cap="none" spc="70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Impact" panose="020B0806030902050204" pitchFamily="34" charset="0"/>
                <a:ea typeface="맑은 고딕" panose="020B0503020000020004" pitchFamily="50" charset="-127"/>
                <a:cs typeface="+mn-cs"/>
              </a:rPr>
              <a:t>VM</a:t>
            </a:r>
            <a:r>
              <a:rPr lang="en-US" altLang="ko-KR" sz="6600" spc="700" dirty="0">
                <a:solidFill>
                  <a:srgbClr val="FFC000"/>
                </a:solidFill>
                <a:latin typeface="Impact" panose="020B0806030902050204" pitchFamily="34" charset="0"/>
                <a:ea typeface="맑은 고딕" panose="020B0503020000020004" pitchFamily="50" charset="-127"/>
              </a:rPr>
              <a:t>ware</a:t>
            </a:r>
            <a:endParaRPr kumimoji="0" lang="ko-KR" altLang="en-US" sz="6600" b="0" i="0" u="none" strike="noStrike" kern="1200" cap="none" spc="70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Impact" panose="020B0806030902050204" pitchFamily="34" charset="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201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7505" y="6196341"/>
            <a:ext cx="34613167" cy="15181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817254" y="1671139"/>
            <a:ext cx="85574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PC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에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CD RW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가 있다면 생략하고 없다면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VMware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의 메뉴바에서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a typeface="KoPub돋움체 Light" panose="02020603020101020101" pitchFamily="18" charset="-127"/>
            </a:endParaRPr>
          </a:p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VM -&gt; Removable Devices -&gt; CD/DVD (SATA) -&gt; Settings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선택한다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494761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44D3D953-BAC8-4941-AFDA-6D21788FD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1" y="1988867"/>
            <a:ext cx="24705070" cy="476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CDC48B9B-8A1D-4500-8C89-1F04526FD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2931575"/>
            <a:ext cx="20049277" cy="63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8B33CAE1-798A-46E6-BE4E-43971A36D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382" y="3114466"/>
            <a:ext cx="18238752" cy="793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7409" name="_x454440112" descr="EMB000010d048b3">
            <a:extLst>
              <a:ext uri="{FF2B5EF4-FFF2-40B4-BE49-F238E27FC236}">
                <a16:creationId xmlns:a16="http://schemas.microsoft.com/office/drawing/2014/main" id="{C965B46B-99C8-4524-88B1-84B2EF86E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451" y="2505233"/>
            <a:ext cx="9378431" cy="3608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6077E09F-7C27-41D0-80FA-E4289EB66EF0}"/>
              </a:ext>
            </a:extLst>
          </p:cNvPr>
          <p:cNvSpPr/>
          <p:nvPr/>
        </p:nvSpPr>
        <p:spPr>
          <a:xfrm>
            <a:off x="1507511" y="1214172"/>
            <a:ext cx="34302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주변 장치 활성화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CD RW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인식</a:t>
            </a:r>
          </a:p>
        </p:txBody>
      </p:sp>
    </p:spTree>
    <p:extLst>
      <p:ext uri="{BB962C8B-B14F-4D97-AF65-F5344CB8AC3E}">
        <p14:creationId xmlns:p14="http://schemas.microsoft.com/office/powerpoint/2010/main" val="23434450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7505" y="6196341"/>
            <a:ext cx="34613167" cy="15181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817254" y="1715234"/>
            <a:ext cx="85574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Settings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메뉴에서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CD/DVD (SATA)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선택한 후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Connection -&gt; Use ISO image file: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에서 적절한 이미지를 선택한다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44D3D953-BAC8-4941-AFDA-6D21788FD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1" y="1988867"/>
            <a:ext cx="24705070" cy="476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CDC48B9B-8A1D-4500-8C89-1F04526FD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2931575"/>
            <a:ext cx="20049277" cy="63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8B33CAE1-798A-46E6-BE4E-43971A36D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382" y="3114466"/>
            <a:ext cx="18238752" cy="793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B67F508-6EE2-47B2-8259-B96F1595E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39" y="3570163"/>
            <a:ext cx="22593123" cy="91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81" name="_x454439680" descr="EMB000010d048b4">
            <a:extLst>
              <a:ext uri="{FF2B5EF4-FFF2-40B4-BE49-F238E27FC236}">
                <a16:creationId xmlns:a16="http://schemas.microsoft.com/office/drawing/2014/main" id="{592A2FC4-753F-4DE0-AC5C-481C656B7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140" y="2542242"/>
            <a:ext cx="10764138" cy="3891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0E1513C7-B9D3-49D3-8AF8-C8A835F3F8D0}"/>
              </a:ext>
            </a:extLst>
          </p:cNvPr>
          <p:cNvSpPr/>
          <p:nvPr/>
        </p:nvSpPr>
        <p:spPr>
          <a:xfrm>
            <a:off x="1507511" y="1214172"/>
            <a:ext cx="34302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주변 장치 활성화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CD RW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인식</a:t>
            </a:r>
          </a:p>
        </p:txBody>
      </p:sp>
    </p:spTree>
    <p:extLst>
      <p:ext uri="{BB962C8B-B14F-4D97-AF65-F5344CB8AC3E}">
        <p14:creationId xmlns:p14="http://schemas.microsoft.com/office/powerpoint/2010/main" val="29151899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7505" y="6196341"/>
            <a:ext cx="34613167" cy="15181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817254" y="1745403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image file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이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적절히 인식되었는지 확인하기 위해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/dev/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cdrom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으로 </a:t>
            </a:r>
            <a:r>
              <a:rPr lang="ko-KR" altLang="en-US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리스팅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해본다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44D3D953-BAC8-4941-AFDA-6D21788FD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1" y="1988867"/>
            <a:ext cx="24705070" cy="476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CDC48B9B-8A1D-4500-8C89-1F04526FD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2931575"/>
            <a:ext cx="20049277" cy="63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8B33CAE1-798A-46E6-BE4E-43971A36D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382" y="3114466"/>
            <a:ext cx="18238752" cy="793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98E7F561-7968-410B-AFA8-6B82D5EF0E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9457" name="_x454439608" descr="EMB000010d048b5">
            <a:extLst>
              <a:ext uri="{FF2B5EF4-FFF2-40B4-BE49-F238E27FC236}">
                <a16:creationId xmlns:a16="http://schemas.microsoft.com/office/drawing/2014/main" id="{5E3F11DB-0705-44E8-8407-700B20861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1931" y="2256112"/>
            <a:ext cx="5972159" cy="716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4">
            <a:extLst>
              <a:ext uri="{FF2B5EF4-FFF2-40B4-BE49-F238E27FC236}">
                <a16:creationId xmlns:a16="http://schemas.microsoft.com/office/drawing/2014/main" id="{9DA44F94-A874-4DEC-A0CD-9404DE5225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9459" name="_x454420024" descr="EMB000010d048b6">
            <a:extLst>
              <a:ext uri="{FF2B5EF4-FFF2-40B4-BE49-F238E27FC236}">
                <a16:creationId xmlns:a16="http://schemas.microsoft.com/office/drawing/2014/main" id="{A8406AB1-88AB-440F-8A86-601A67BE7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132" y="3611627"/>
            <a:ext cx="8587734" cy="417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6">
            <a:extLst>
              <a:ext uri="{FF2B5EF4-FFF2-40B4-BE49-F238E27FC236}">
                <a16:creationId xmlns:a16="http://schemas.microsoft.com/office/drawing/2014/main" id="{0854DD10-8038-41E6-B18A-F488361DF6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9461" name="_x454438600" descr="EMB000010d048b7">
            <a:extLst>
              <a:ext uri="{FF2B5EF4-FFF2-40B4-BE49-F238E27FC236}">
                <a16:creationId xmlns:a16="http://schemas.microsoft.com/office/drawing/2014/main" id="{754F65CC-80DE-473B-9316-D12339C96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602" y="4735590"/>
            <a:ext cx="9351165" cy="581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8">
            <a:extLst>
              <a:ext uri="{FF2B5EF4-FFF2-40B4-BE49-F238E27FC236}">
                <a16:creationId xmlns:a16="http://schemas.microsoft.com/office/drawing/2014/main" id="{38E6A78B-383B-4792-96EF-D70E4EAF0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5075" y="4561740"/>
            <a:ext cx="12733270" cy="7553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9463" name="_x454419448" descr="EMB000010d048b8">
            <a:extLst>
              <a:ext uri="{FF2B5EF4-FFF2-40B4-BE49-F238E27FC236}">
                <a16:creationId xmlns:a16="http://schemas.microsoft.com/office/drawing/2014/main" id="{C4910EF8-8083-43DB-BA86-BE39BD9F7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8204" y="5985536"/>
            <a:ext cx="7355863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D8827918-0A9C-4752-BE41-1454D3D2DB29}"/>
              </a:ext>
            </a:extLst>
          </p:cNvPr>
          <p:cNvSpPr/>
          <p:nvPr/>
        </p:nvSpPr>
        <p:spPr>
          <a:xfrm>
            <a:off x="1667391" y="3126693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image file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이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마운트 되었을 때 정보를 열람할 경로를 생성한다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08C6A0A-6BC6-4BA4-998C-B72528869EB5}"/>
              </a:ext>
            </a:extLst>
          </p:cNvPr>
          <p:cNvSpPr/>
          <p:nvPr/>
        </p:nvSpPr>
        <p:spPr>
          <a:xfrm>
            <a:off x="1527505" y="4200616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image file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생성한 마운트 시킨다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5D5A413-B078-4DBD-BDEC-F18DA65A0AE2}"/>
              </a:ext>
            </a:extLst>
          </p:cNvPr>
          <p:cNvSpPr/>
          <p:nvPr/>
        </p:nvSpPr>
        <p:spPr>
          <a:xfrm>
            <a:off x="1667391" y="5500803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사용이 끝난 후 마운트를 해제한다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9DB2E57-32A8-44AB-949F-9393EDB4E97D}"/>
              </a:ext>
            </a:extLst>
          </p:cNvPr>
          <p:cNvSpPr/>
          <p:nvPr/>
        </p:nvSpPr>
        <p:spPr>
          <a:xfrm>
            <a:off x="1507511" y="1214172"/>
            <a:ext cx="34302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주변 장치 활성화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CD RW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인식</a:t>
            </a:r>
          </a:p>
        </p:txBody>
      </p:sp>
    </p:spTree>
    <p:extLst>
      <p:ext uri="{BB962C8B-B14F-4D97-AF65-F5344CB8AC3E}">
        <p14:creationId xmlns:p14="http://schemas.microsoft.com/office/powerpoint/2010/main" val="836615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03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7505" y="6196341"/>
            <a:ext cx="34613167" cy="15181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817254" y="1701340"/>
            <a:ext cx="85574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-apt-get install –y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imwheel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입력하여 마우스 </a:t>
            </a:r>
            <a:r>
              <a:rPr lang="ko-KR" altLang="en-US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휠을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통한 조작을 </a:t>
            </a:r>
            <a:r>
              <a:rPr lang="ko-KR" altLang="en-US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커스텀할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패키지를 설치한다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44D3D953-BAC8-4941-AFDA-6D21788FD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1" y="1988867"/>
            <a:ext cx="24705070" cy="476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CDC48B9B-8A1D-4500-8C89-1F04526FD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2931575"/>
            <a:ext cx="20049277" cy="63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8B33CAE1-798A-46E6-BE4E-43971A36D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382" y="3114466"/>
            <a:ext cx="18238752" cy="793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B67F508-6EE2-47B2-8259-B96F1595E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39" y="3570163"/>
            <a:ext cx="22593123" cy="91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E9B17DF2-236F-4C33-A5E1-47D97220AF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1505" name="_x454439608" descr="EMB000010d048ca">
            <a:extLst>
              <a:ext uri="{FF2B5EF4-FFF2-40B4-BE49-F238E27FC236}">
                <a16:creationId xmlns:a16="http://schemas.microsoft.com/office/drawing/2014/main" id="{02585CBE-B1B7-40A1-9E5D-E1D469584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6211" y="2404044"/>
            <a:ext cx="8309501" cy="357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4">
            <a:extLst>
              <a:ext uri="{FF2B5EF4-FFF2-40B4-BE49-F238E27FC236}">
                <a16:creationId xmlns:a16="http://schemas.microsoft.com/office/drawing/2014/main" id="{3F4FC238-520C-44F9-A416-8F4776A9B1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242323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1507" name="_x454439392" descr="EMB000010d048cb">
            <a:extLst>
              <a:ext uri="{FF2B5EF4-FFF2-40B4-BE49-F238E27FC236}">
                <a16:creationId xmlns:a16="http://schemas.microsoft.com/office/drawing/2014/main" id="{0D6237F2-6681-4C5A-840B-290F8BDAD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706" y="3426704"/>
            <a:ext cx="5774423" cy="330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6">
            <a:extLst>
              <a:ext uri="{FF2B5EF4-FFF2-40B4-BE49-F238E27FC236}">
                <a16:creationId xmlns:a16="http://schemas.microsoft.com/office/drawing/2014/main" id="{D58A1305-6272-4149-B8FD-4F709860C1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0287" y="297016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1509" name="_x454440904" descr="EMB000010d048cc">
            <a:extLst>
              <a:ext uri="{FF2B5EF4-FFF2-40B4-BE49-F238E27FC236}">
                <a16:creationId xmlns:a16="http://schemas.microsoft.com/office/drawing/2014/main" id="{F6F94E90-5197-478D-9928-6B816CB614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49"/>
          <a:stretch>
            <a:fillRect/>
          </a:stretch>
        </p:blipFill>
        <p:spPr bwMode="auto">
          <a:xfrm>
            <a:off x="4462309" y="3776891"/>
            <a:ext cx="3267379" cy="956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8">
            <a:extLst>
              <a:ext uri="{FF2B5EF4-FFF2-40B4-BE49-F238E27FC236}">
                <a16:creationId xmlns:a16="http://schemas.microsoft.com/office/drawing/2014/main" id="{DA6FB5EE-1724-48B2-B026-15479609C8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276" y="420415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1511" name="_x454438240" descr="EMB000010d048cd">
            <a:extLst>
              <a:ext uri="{FF2B5EF4-FFF2-40B4-BE49-F238E27FC236}">
                <a16:creationId xmlns:a16="http://schemas.microsoft.com/office/drawing/2014/main" id="{E6B9E04A-974A-4B25-8AA8-41117CADF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9825" y="5127444"/>
            <a:ext cx="7252510" cy="373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10">
            <a:extLst>
              <a:ext uri="{FF2B5EF4-FFF2-40B4-BE49-F238E27FC236}">
                <a16:creationId xmlns:a16="http://schemas.microsoft.com/office/drawing/2014/main" id="{1D77EE33-C4ED-42BE-81BF-C4ABE69736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403" y="513308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1513" name="_x454442056" descr="EMB000010d048ce">
            <a:extLst>
              <a:ext uri="{FF2B5EF4-FFF2-40B4-BE49-F238E27FC236}">
                <a16:creationId xmlns:a16="http://schemas.microsoft.com/office/drawing/2014/main" id="{B1D34AEB-D795-40E4-B5E7-FAA6CCEFD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656" y="5963719"/>
            <a:ext cx="5735732" cy="405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B3D5840B-756C-4F0C-9828-A80FC337DD88}"/>
              </a:ext>
            </a:extLst>
          </p:cNvPr>
          <p:cNvSpPr/>
          <p:nvPr/>
        </p:nvSpPr>
        <p:spPr>
          <a:xfrm>
            <a:off x="1980438" y="2797755"/>
            <a:ext cx="85574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vi ~/.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imwheelrc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입력하여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vi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편집기를 통해 설정파일을 생성하고 다음과 같이 입력하여 </a:t>
            </a:r>
            <a:r>
              <a:rPr lang="ko-KR" altLang="en-US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휠의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스크롤 속도를 변경한다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F3D01AA-4ADF-401F-8BCB-F80FBE775B84}"/>
              </a:ext>
            </a:extLst>
          </p:cNvPr>
          <p:cNvSpPr/>
          <p:nvPr/>
        </p:nvSpPr>
        <p:spPr>
          <a:xfrm>
            <a:off x="2087335" y="4711715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변경된 사항들을 적용하기 위해 프로세스를 종료한다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CDBF4D8-2BC1-40DB-BA97-B09E3A0BBAD5}"/>
              </a:ext>
            </a:extLst>
          </p:cNvPr>
          <p:cNvSpPr/>
          <p:nvPr/>
        </p:nvSpPr>
        <p:spPr>
          <a:xfrm>
            <a:off x="2087335" y="5576420"/>
            <a:ext cx="85574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변경된 사항들을 체감하기 위해 프로세스를 실행한다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C7B15C1-9CC7-4365-BB42-B280C81E5BA7}"/>
              </a:ext>
            </a:extLst>
          </p:cNvPr>
          <p:cNvSpPr/>
          <p:nvPr/>
        </p:nvSpPr>
        <p:spPr>
          <a:xfrm>
            <a:off x="1507511" y="1214172"/>
            <a:ext cx="34302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주변 장치 활성화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마우스 설정</a:t>
            </a:r>
          </a:p>
        </p:txBody>
      </p:sp>
    </p:spTree>
    <p:extLst>
      <p:ext uri="{BB962C8B-B14F-4D97-AF65-F5344CB8AC3E}">
        <p14:creationId xmlns:p14="http://schemas.microsoft.com/office/powerpoint/2010/main" val="3473076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7505" y="6196341"/>
            <a:ext cx="34613167" cy="15181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817254" y="2064182"/>
            <a:ext cx="85574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cvt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(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원하는 해상도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)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입력하여 설정하고자 하는 모니터의 해상도의 타이밍 값을 찾는다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 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4648" y="6593580"/>
            <a:ext cx="30310194" cy="1158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44D3D953-BAC8-4941-AFDA-6D21788FD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1" y="1988867"/>
            <a:ext cx="24705070" cy="476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CDC48B9B-8A1D-4500-8C89-1F04526FD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565" y="2981862"/>
            <a:ext cx="20049277" cy="63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8B33CAE1-798A-46E6-BE4E-43971A36D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985" y="4848343"/>
            <a:ext cx="19692247" cy="12518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B67F508-6EE2-47B2-8259-B96F1595E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39" y="3570163"/>
            <a:ext cx="22593123" cy="91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3669ED37-8B83-44F0-B483-7ECAEA0C2A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1111" y="1928074"/>
            <a:ext cx="13163614" cy="720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2529" name="_x454438744" descr="EMB000010d048cf">
            <a:extLst>
              <a:ext uri="{FF2B5EF4-FFF2-40B4-BE49-F238E27FC236}">
                <a16:creationId xmlns:a16="http://schemas.microsoft.com/office/drawing/2014/main" id="{63175AEA-E9AC-4771-982B-BC1A4735FF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8384" y="2719014"/>
            <a:ext cx="8515229" cy="80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4">
            <a:extLst>
              <a:ext uri="{FF2B5EF4-FFF2-40B4-BE49-F238E27FC236}">
                <a16:creationId xmlns:a16="http://schemas.microsoft.com/office/drawing/2014/main" id="{6F3A9941-90FA-4807-B4DB-C54022DE16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734D4E-4241-4BAE-BBD8-872AA66C3706}"/>
              </a:ext>
            </a:extLst>
          </p:cNvPr>
          <p:cNvSpPr txBox="1"/>
          <p:nvPr/>
        </p:nvSpPr>
        <p:spPr>
          <a:xfrm>
            <a:off x="2290493" y="3737641"/>
            <a:ext cx="7611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xrandr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입력하여 현재 디스플레이의 정보를 확인한다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endParaRPr lang="ko-KR" altLang="en-US" dirty="0"/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9A8A6397-ED25-4C7A-917C-19465F690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36" y="3561218"/>
            <a:ext cx="17714621" cy="666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2533" name="_x454440040" descr="EMB000010d048f3">
            <a:extLst>
              <a:ext uri="{FF2B5EF4-FFF2-40B4-BE49-F238E27FC236}">
                <a16:creationId xmlns:a16="http://schemas.microsoft.com/office/drawing/2014/main" id="{3A6F0766-DE79-40AF-BCB3-07326DB9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77" y="4215048"/>
            <a:ext cx="8156442" cy="1148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AEB3C3C6-F855-4101-9284-29340FB4E661}"/>
              </a:ext>
            </a:extLst>
          </p:cNvPr>
          <p:cNvGrpSpPr/>
          <p:nvPr/>
        </p:nvGrpSpPr>
        <p:grpSpPr>
          <a:xfrm>
            <a:off x="7800055" y="301346"/>
            <a:ext cx="4034354" cy="1535258"/>
            <a:chOff x="7800055" y="301346"/>
            <a:chExt cx="4034354" cy="1535258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3E8142C0-5712-43AB-836C-94E8CF132011}"/>
                </a:ext>
              </a:extLst>
            </p:cNvPr>
            <p:cNvGrpSpPr/>
            <p:nvPr/>
          </p:nvGrpSpPr>
          <p:grpSpPr>
            <a:xfrm>
              <a:off x="7800055" y="301346"/>
              <a:ext cx="4034354" cy="1535258"/>
              <a:chOff x="8623249" y="1264841"/>
              <a:chExt cx="2953995" cy="98826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F34B39E6-108D-4BA2-B34F-4095946F9349}"/>
                  </a:ext>
                </a:extLst>
              </p:cNvPr>
              <p:cNvCxnSpPr/>
              <p:nvPr/>
            </p:nvCxnSpPr>
            <p:spPr>
              <a:xfrm>
                <a:off x="8683319" y="1535626"/>
                <a:ext cx="2893925" cy="0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6511569D-B59B-4008-BF2D-188B1D233763}"/>
                  </a:ext>
                </a:extLst>
              </p:cNvPr>
              <p:cNvCxnSpPr/>
              <p:nvPr/>
            </p:nvCxnSpPr>
            <p:spPr>
              <a:xfrm>
                <a:off x="8683319" y="2253101"/>
                <a:ext cx="2893925" cy="0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70FED932-FEC2-4037-841D-48C9A1585C69}"/>
                  </a:ext>
                </a:extLst>
              </p:cNvPr>
              <p:cNvSpPr/>
              <p:nvPr/>
            </p:nvSpPr>
            <p:spPr>
              <a:xfrm>
                <a:off x="8623249" y="1264841"/>
                <a:ext cx="1527638" cy="1783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dirty="0">
                    <a:ln>
                      <a:solidFill>
                        <a:schemeClr val="tx1">
                          <a:lumMod val="85000"/>
                          <a:lumOff val="15000"/>
                          <a:alpha val="2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돋움체 Light" panose="02020603020101020101" pitchFamily="18" charset="-127"/>
                    <a:ea typeface="KoPub돋움체 Light" panose="02020603020101020101" pitchFamily="18" charset="-127"/>
                  </a:rPr>
                  <a:t>+++ Annotation</a:t>
                </a:r>
                <a:endParaRPr lang="ko-KR" altLang="en-US" sz="12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endParaRP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0821A58-11ED-4BA1-B653-BA0B03113FE9}"/>
                </a:ext>
              </a:extLst>
            </p:cNvPr>
            <p:cNvSpPr txBox="1"/>
            <p:nvPr/>
          </p:nvSpPr>
          <p:spPr>
            <a:xfrm>
              <a:off x="7852561" y="898148"/>
              <a:ext cx="360047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Modeline</a:t>
              </a:r>
              <a:r>
                <a:rPr lang="en-US" altLang="ko-KR" sz="16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</a:t>
              </a:r>
              <a:r>
                <a:rPr lang="ko-KR" altLang="en-US" sz="16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뒷부분과 </a:t>
              </a:r>
              <a:r>
                <a:rPr lang="en-US" altLang="ko-KR" sz="16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Virtual1 </a:t>
              </a:r>
              <a:r>
                <a:rPr lang="ko-KR" altLang="en-US" sz="16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부분을 기억해두자</a:t>
              </a:r>
              <a:r>
                <a:rPr lang="en-US" altLang="ko-KR" sz="16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.</a:t>
              </a:r>
              <a:endParaRPr lang="ko-KR" altLang="en-US" dirty="0"/>
            </a:p>
          </p:txBody>
        </p: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D7AC79C-CB9F-42D7-A683-14782230DB87}"/>
              </a:ext>
            </a:extLst>
          </p:cNvPr>
          <p:cNvSpPr/>
          <p:nvPr/>
        </p:nvSpPr>
        <p:spPr>
          <a:xfrm>
            <a:off x="1507511" y="1214172"/>
            <a:ext cx="34302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주변 장치 활성화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모니터 설정</a:t>
            </a:r>
          </a:p>
        </p:txBody>
      </p:sp>
    </p:spTree>
    <p:extLst>
      <p:ext uri="{BB962C8B-B14F-4D97-AF65-F5344CB8AC3E}">
        <p14:creationId xmlns:p14="http://schemas.microsoft.com/office/powerpoint/2010/main" val="19077127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7505" y="6196341"/>
            <a:ext cx="34613167" cy="15181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941111" y="2234503"/>
            <a:ext cx="85574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xrandr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–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newmode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(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Modeline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뒷부분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),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xrandr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–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addmode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(virtual1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부분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)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입력하여 원하는 해상도 모드를 생성하고  생성한 해상도 모드를 추가한다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4648" y="6593580"/>
            <a:ext cx="30310194" cy="1158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44D3D953-BAC8-4941-AFDA-6D21788FD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1" y="1988867"/>
            <a:ext cx="24705070" cy="476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CDC48B9B-8A1D-4500-8C89-1F04526FD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2931575"/>
            <a:ext cx="20049277" cy="63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8B33CAE1-798A-46E6-BE4E-43971A36D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985" y="4848343"/>
            <a:ext cx="19692247" cy="12518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B67F508-6EE2-47B2-8259-B96F1595E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39" y="3570163"/>
            <a:ext cx="22593123" cy="91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3669ED37-8B83-44F0-B483-7ECAEA0C2A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1111" y="1928074"/>
            <a:ext cx="13163614" cy="720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4">
            <a:extLst>
              <a:ext uri="{FF2B5EF4-FFF2-40B4-BE49-F238E27FC236}">
                <a16:creationId xmlns:a16="http://schemas.microsoft.com/office/drawing/2014/main" id="{6F3A9941-90FA-4807-B4DB-C54022DE16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734D4E-4241-4BAE-BBD8-872AA66C3706}"/>
              </a:ext>
            </a:extLst>
          </p:cNvPr>
          <p:cNvSpPr txBox="1"/>
          <p:nvPr/>
        </p:nvSpPr>
        <p:spPr>
          <a:xfrm>
            <a:off x="2406235" y="4046640"/>
            <a:ext cx="7611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xrandr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–output (Virtual1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부분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)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입력하여 추가한 해상도 모드를 작동시켜 해상도를 변경시킨다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ko-KR" altLang="en-US" dirty="0"/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9A8A6397-ED25-4C7A-917C-19465F690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36" y="3561218"/>
            <a:ext cx="17714621" cy="666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6A3EA7C3-252A-41C2-B9F7-42AAAE2A5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3553" name="_x454440976" descr="EMB000010d048f4">
            <a:extLst>
              <a:ext uri="{FF2B5EF4-FFF2-40B4-BE49-F238E27FC236}">
                <a16:creationId xmlns:a16="http://schemas.microsoft.com/office/drawing/2014/main" id="{188C6905-BB09-4F33-B02C-F995B9612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855" y="2948000"/>
            <a:ext cx="10576097" cy="73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4">
            <a:extLst>
              <a:ext uri="{FF2B5EF4-FFF2-40B4-BE49-F238E27FC236}">
                <a16:creationId xmlns:a16="http://schemas.microsoft.com/office/drawing/2014/main" id="{9234F965-EBF5-48E7-B2DB-98ED7BD4AF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6594" y="25500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3555" name="_x454441984" descr="EMB000010d048f5">
            <a:extLst>
              <a:ext uri="{FF2B5EF4-FFF2-40B4-BE49-F238E27FC236}">
                <a16:creationId xmlns:a16="http://schemas.microsoft.com/office/drawing/2014/main" id="{56F48522-A918-447F-8E77-A2C5931A2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136" y="4794216"/>
            <a:ext cx="10576097" cy="379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E8F29A84-D903-42CA-A55D-CCAA967F9D16}"/>
              </a:ext>
            </a:extLst>
          </p:cNvPr>
          <p:cNvSpPr/>
          <p:nvPr/>
        </p:nvSpPr>
        <p:spPr>
          <a:xfrm>
            <a:off x="1507511" y="1214172"/>
            <a:ext cx="34302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주변 장치 활성화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모니터 설정</a:t>
            </a:r>
          </a:p>
        </p:txBody>
      </p:sp>
    </p:spTree>
    <p:extLst>
      <p:ext uri="{BB962C8B-B14F-4D97-AF65-F5344CB8AC3E}">
        <p14:creationId xmlns:p14="http://schemas.microsoft.com/office/powerpoint/2010/main" val="12092774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66F6D6-22E3-44D6-9E47-9ACB54C0645D}"/>
              </a:ext>
            </a:extLst>
          </p:cNvPr>
          <p:cNvGrpSpPr/>
          <p:nvPr/>
        </p:nvGrpSpPr>
        <p:grpSpPr>
          <a:xfrm>
            <a:off x="8595472" y="884255"/>
            <a:ext cx="964641" cy="964641"/>
            <a:chOff x="8013505" y="1245996"/>
            <a:chExt cx="964641" cy="964641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C124160-37AD-4B21-9921-2FDE46695AD2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27A968DB-B5E3-4859-A466-D38B681332D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7372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57F3DC7-474B-42DD-9307-AB089529A9BA}"/>
              </a:ext>
            </a:extLst>
          </p:cNvPr>
          <p:cNvGrpSpPr/>
          <p:nvPr/>
        </p:nvGrpSpPr>
        <p:grpSpPr>
          <a:xfrm rot="5400000">
            <a:off x="8555278" y="5044272"/>
            <a:ext cx="964641" cy="964641"/>
            <a:chOff x="8013505" y="1245996"/>
            <a:chExt cx="964641" cy="964641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A59FB92-6A61-44E1-93AA-D6DABFC96F07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B8BC59B4-77D3-49F2-B51F-68E9FAEB5D3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63678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806DC02-8EB5-4908-9D8A-7A4324AD6FA9}"/>
              </a:ext>
            </a:extLst>
          </p:cNvPr>
          <p:cNvGrpSpPr/>
          <p:nvPr/>
        </p:nvGrpSpPr>
        <p:grpSpPr>
          <a:xfrm flipH="1">
            <a:off x="2475507" y="884255"/>
            <a:ext cx="964641" cy="964641"/>
            <a:chOff x="8014025" y="1245996"/>
            <a:chExt cx="964641" cy="964641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EF2FB966-48CF-483E-A949-E3AB9F9F2E15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ADAFB114-7A66-463B-884C-D768E1D7451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6346" y="773729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9434E59-C3E6-4453-9DC6-188815E36CAC}"/>
              </a:ext>
            </a:extLst>
          </p:cNvPr>
          <p:cNvGrpSpPr/>
          <p:nvPr/>
        </p:nvGrpSpPr>
        <p:grpSpPr>
          <a:xfrm rot="16200000" flipH="1">
            <a:off x="2496126" y="5044272"/>
            <a:ext cx="964641" cy="964641"/>
            <a:chOff x="8013505" y="1235950"/>
            <a:chExt cx="964641" cy="964641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1211B04-C660-4B80-B5EF-E4D016A155B8}"/>
                </a:ext>
              </a:extLst>
            </p:cNvPr>
            <p:cNvCxnSpPr/>
            <p:nvPr/>
          </p:nvCxnSpPr>
          <p:spPr>
            <a:xfrm>
              <a:off x="8941131" y="1235950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4B0FBF4E-25A9-4AAD-9C68-3DEA3684663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63678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AC315F5-A0A2-4C7A-9034-05D18A32B172}"/>
              </a:ext>
            </a:extLst>
          </p:cNvPr>
          <p:cNvSpPr txBox="1"/>
          <p:nvPr/>
        </p:nvSpPr>
        <p:spPr>
          <a:xfrm>
            <a:off x="2399721" y="1363636"/>
            <a:ext cx="722665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eacon" pitchFamily="2" charset="0"/>
                <a:ea typeface="맑은 고딕" panose="020B0503020000020004" pitchFamily="50" charset="-127"/>
                <a:cs typeface="+mn-cs"/>
              </a:rPr>
              <a:t>W</a:t>
            </a:r>
            <a:r>
              <a:rPr lang="en-US" altLang="ko-KR" sz="7600" dirty="0">
                <a:solidFill>
                  <a:srgbClr val="FFC000"/>
                </a:solidFill>
                <a:latin typeface="Beacon" pitchFamily="2" charset="0"/>
                <a:ea typeface="맑은 고딕" panose="020B0503020000020004" pitchFamily="50" charset="-127"/>
              </a:rPr>
              <a:t>eb Server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7600" dirty="0">
                <a:solidFill>
                  <a:srgbClr val="FFC000"/>
                </a:solidFill>
                <a:latin typeface="Beacon" pitchFamily="2" charset="0"/>
                <a:ea typeface="맑은 고딕" panose="020B0503020000020004" pitchFamily="50" charset="-127"/>
              </a:rPr>
              <a:t>구축</a:t>
            </a:r>
            <a:r>
              <a:rPr lang="en-US" altLang="ko-KR" sz="7600" dirty="0">
                <a:solidFill>
                  <a:srgbClr val="FFC000"/>
                </a:solidFill>
                <a:latin typeface="Beacon" pitchFamily="2" charset="0"/>
                <a:ea typeface="맑은 고딕" panose="020B0503020000020004" pitchFamily="50" charset="-127"/>
              </a:rPr>
              <a:t> </a:t>
            </a:r>
            <a:r>
              <a:rPr kumimoji="0" lang="ko-KR" altLang="en-US" sz="7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eacon" pitchFamily="2" charset="0"/>
                <a:ea typeface="맑은 고딕" panose="020B0503020000020004" pitchFamily="50" charset="-127"/>
                <a:cs typeface="+mn-cs"/>
              </a:rPr>
              <a:t>및 </a:t>
            </a:r>
            <a:endParaRPr kumimoji="0" lang="en-US" altLang="ko-KR" sz="7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Beacon" pitchFamily="2" charset="0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eacon" pitchFamily="2" charset="0"/>
                <a:ea typeface="맑은 고딕" panose="020B0503020000020004" pitchFamily="50" charset="-127"/>
                <a:cs typeface="+mn-cs"/>
              </a:rPr>
              <a:t>전자게시판 설치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6C62018-47A3-4FEA-8D3D-01E000A445FA}"/>
              </a:ext>
            </a:extLst>
          </p:cNvPr>
          <p:cNvSpPr/>
          <p:nvPr/>
        </p:nvSpPr>
        <p:spPr>
          <a:xfrm>
            <a:off x="5200166" y="4956895"/>
            <a:ext cx="1625766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500" b="0" i="0" u="none" strike="noStrike" kern="1200" cap="none" spc="0" normalizeH="0" baseline="0" noProof="0" dirty="0">
                <a:ln>
                  <a:solidFill>
                    <a:prstClr val="white">
                      <a:alpha val="3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APM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solidFill>
                    <a:prstClr val="white">
                      <a:alpha val="3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설치</a:t>
            </a:r>
            <a:endParaRPr kumimoji="0" lang="en-US" altLang="ko-KR" sz="2500" b="0" i="0" u="none" strike="noStrike" kern="1200" cap="none" spc="0" normalizeH="0" baseline="0" noProof="0" dirty="0">
              <a:ln>
                <a:solidFill>
                  <a:prstClr val="white">
                    <a:alpha val="3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Medium" panose="02020603020101020101" pitchFamily="18" charset="-127"/>
              <a:ea typeface="KoPub돋움체 Medium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52806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실내, 노트북, 벽, 컴퓨터이(가) 표시된 사진&#10;&#10;매우 높은 신뢰도로 생성된 설명">
            <a:extLst>
              <a:ext uri="{FF2B5EF4-FFF2-40B4-BE49-F238E27FC236}">
                <a16:creationId xmlns:a16="http://schemas.microsoft.com/office/drawing/2014/main" id="{8AAD8A6E-352B-4BA0-B7B5-E006E477D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72890" y="3363072"/>
            <a:ext cx="9653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2018.12.11.</a:t>
            </a:r>
            <a:endParaRPr lang="ko-KR" altLang="en-US" sz="12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782FE3-4861-4AD7-B5E7-89F3940A8074}"/>
              </a:ext>
            </a:extLst>
          </p:cNvPr>
          <p:cNvSpPr txBox="1"/>
          <p:nvPr/>
        </p:nvSpPr>
        <p:spPr>
          <a:xfrm>
            <a:off x="3786406" y="3018907"/>
            <a:ext cx="46191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spc="700" dirty="0">
                <a:solidFill>
                  <a:srgbClr val="FFC000"/>
                </a:solidFill>
                <a:latin typeface="Impact" panose="020B0806030902050204" pitchFamily="34" charset="0"/>
              </a:rPr>
              <a:t>APM</a:t>
            </a:r>
            <a:endParaRPr lang="ko-KR" altLang="en-US" sz="6600" spc="700" dirty="0">
              <a:solidFill>
                <a:srgbClr val="FFC000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95663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189" y="205185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729023" y="1654208"/>
            <a:ext cx="87339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apt-get install apache2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입력하여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apache2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설치를 진행한다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214172"/>
            <a:ext cx="30608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Apache2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8241122-AA3C-4381-9EED-12CF030735BA}"/>
              </a:ext>
            </a:extLst>
          </p:cNvPr>
          <p:cNvSpPr/>
          <p:nvPr/>
        </p:nvSpPr>
        <p:spPr>
          <a:xfrm>
            <a:off x="1632456" y="1994996"/>
            <a:ext cx="87339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 도중 추가적인 디스크 영역이 사용될 것이라 하면 동의 여부를 물어보는데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Y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4577" name="_x454420096" descr="EMB000010d048f7">
            <a:extLst>
              <a:ext uri="{FF2B5EF4-FFF2-40B4-BE49-F238E27FC236}">
                <a16:creationId xmlns:a16="http://schemas.microsoft.com/office/drawing/2014/main" id="{2B507A30-5322-4ED5-A85B-10FCE9C26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283" y="2608353"/>
            <a:ext cx="9823434" cy="398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38344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189" y="205185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111402" y="1670024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apt-get install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mysql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-server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mysql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-client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입력하여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Mysql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설치를 진행한다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214172"/>
            <a:ext cx="30608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Mysql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8241122-AA3C-4381-9EED-12CF030735BA}"/>
              </a:ext>
            </a:extLst>
          </p:cNvPr>
          <p:cNvSpPr/>
          <p:nvPr/>
        </p:nvSpPr>
        <p:spPr>
          <a:xfrm>
            <a:off x="1729023" y="2043440"/>
            <a:ext cx="87339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 도중 추가적인 디스크 영역이 사용될 것이라 하면 동의 여부를 물어보는데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Y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70B3DE5-9B56-4B47-B72F-9934221D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83" y="3666364"/>
            <a:ext cx="20972159" cy="86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5601" name="_x454420240" descr="EMB000010d04913">
            <a:extLst>
              <a:ext uri="{FF2B5EF4-FFF2-40B4-BE49-F238E27FC236}">
                <a16:creationId xmlns:a16="http://schemas.microsoft.com/office/drawing/2014/main" id="{9CA6BB26-8748-4F72-9362-EA57BA2CC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402" y="2677496"/>
            <a:ext cx="10238015" cy="383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801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88BEA26-BCDA-43F4-92E0-567BF36920C6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Vmware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FA49B35-C573-4E68-BD3F-65255483CB79}"/>
              </a:ext>
            </a:extLst>
          </p:cNvPr>
          <p:cNvSpPr/>
          <p:nvPr/>
        </p:nvSpPr>
        <p:spPr>
          <a:xfrm>
            <a:off x="2803844" y="1704992"/>
            <a:ext cx="65843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u="sng" dirty="0">
                <a:hlinkClick r:id="rId2"/>
              </a:rPr>
              <a:t>https://www.vmware.com</a:t>
            </a:r>
            <a:r>
              <a:rPr lang="en-US" altLang="ko-KR" u="sng" dirty="0"/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에 접속하여 파일을 다운 받는다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다운받은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VMware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설치파일을 실행하여 다음과 같이 진행한다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093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70306920" descr="EMB000010d0485b">
            <a:extLst>
              <a:ext uri="{FF2B5EF4-FFF2-40B4-BE49-F238E27FC236}">
                <a16:creationId xmlns:a16="http://schemas.microsoft.com/office/drawing/2014/main" id="{3E4C6790-BE70-46B6-AE8F-0E75F30F9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037" y="2387427"/>
            <a:ext cx="10092681" cy="404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146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189" y="205185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111402" y="1669645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 도중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Mysql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비밀번호 설정창이 나타나면 비밀번호를 설정해 준다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214172"/>
            <a:ext cx="30608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Mysql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70B3DE5-9B56-4B47-B72F-9934221D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83" y="3666364"/>
            <a:ext cx="20972159" cy="86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6625" name="_x454420096" descr="EMB000010d04914">
            <a:extLst>
              <a:ext uri="{FF2B5EF4-FFF2-40B4-BE49-F238E27FC236}">
                <a16:creationId xmlns:a16="http://schemas.microsoft.com/office/drawing/2014/main" id="{F35564A5-889C-454C-BC8B-FFC29394B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718" y="2113665"/>
            <a:ext cx="7949348" cy="428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585E896E-F25C-4340-B840-606BCECBD2F1}"/>
              </a:ext>
            </a:extLst>
          </p:cNvPr>
          <p:cNvGrpSpPr/>
          <p:nvPr/>
        </p:nvGrpSpPr>
        <p:grpSpPr>
          <a:xfrm>
            <a:off x="8787889" y="217815"/>
            <a:ext cx="3096244" cy="1346896"/>
            <a:chOff x="8620813" y="460827"/>
            <a:chExt cx="3096244" cy="988260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667552AC-CDB8-444B-9651-48452D2AE5C1}"/>
                </a:ext>
              </a:extLst>
            </p:cNvPr>
            <p:cNvCxnSpPr/>
            <p:nvPr/>
          </p:nvCxnSpPr>
          <p:spPr>
            <a:xfrm>
              <a:off x="8680883" y="731612"/>
              <a:ext cx="289392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298ADBC0-154C-4EAC-B92F-F6EFF259AC6D}"/>
                </a:ext>
              </a:extLst>
            </p:cNvPr>
            <p:cNvCxnSpPr/>
            <p:nvPr/>
          </p:nvCxnSpPr>
          <p:spPr>
            <a:xfrm>
              <a:off x="8680883" y="1449087"/>
              <a:ext cx="289392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4112010-793E-4D11-AA32-AC79A3E5871C}"/>
                </a:ext>
              </a:extLst>
            </p:cNvPr>
            <p:cNvSpPr/>
            <p:nvPr/>
          </p:nvSpPr>
          <p:spPr>
            <a:xfrm>
              <a:off x="8620813" y="460827"/>
              <a:ext cx="152763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+++ Annotation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C828E02-0788-487D-860C-863A3B62B2D3}"/>
                </a:ext>
              </a:extLst>
            </p:cNvPr>
            <p:cNvSpPr txBox="1"/>
            <p:nvPr/>
          </p:nvSpPr>
          <p:spPr>
            <a:xfrm>
              <a:off x="8656174" y="800180"/>
              <a:ext cx="3060883" cy="5758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이 때 설정한 비밀번호는 </a:t>
              </a:r>
              <a:r>
                <a:rPr lang="en-US" altLang="ko-KR" sz="1500" dirty="0" err="1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Mysql</a:t>
              </a:r>
              <a:r>
                <a:rPr lang="en-US" altLang="ko-KR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 root </a:t>
              </a:r>
              <a:r>
                <a:rPr lang="ko-KR" altLang="en-US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계정의 비밀번호로도 쓰이므로 기억해야한다</a:t>
              </a:r>
              <a:r>
                <a:rPr lang="en-US" altLang="ko-KR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.</a:t>
              </a:r>
              <a:endParaRPr lang="ko-KR" altLang="en-US" sz="15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988293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03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111402" y="1524633"/>
            <a:ext cx="99691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apt-get install php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입력하여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PHP7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진행한다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</a:p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apt-get install php libapache2-mod-php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입력하여 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a typeface="KoPub돋움체 Light" panose="02020603020101020101" pitchFamily="18" charset="-127"/>
            </a:endParaRPr>
          </a:p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Apache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와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PHP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연동설치를 진행한다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</a:p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apt-get install php-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mysql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입력하여 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PHP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와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Mysql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연동 설치를 진행한다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PHP7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및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Apache, PHP,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Mysql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연동 설치 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70B3DE5-9B56-4B47-B72F-9934221D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83" y="3666364"/>
            <a:ext cx="20972159" cy="86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B95B80BC-67BD-440D-8564-A67FB2FFB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330" y="3371469"/>
            <a:ext cx="16334895" cy="459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7649" name="_x454440976" descr="EMB000010d04915">
            <a:extLst>
              <a:ext uri="{FF2B5EF4-FFF2-40B4-BE49-F238E27FC236}">
                <a16:creationId xmlns:a16="http://schemas.microsoft.com/office/drawing/2014/main" id="{EBFD4C47-5D73-4579-8C51-A49D67509A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891" y="2741701"/>
            <a:ext cx="7795061" cy="3895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11954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105611" y="1541372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apt-get install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phpmyadmin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입력하여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phpMyAdmin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설치를 진행한다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phpMyAdmin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70B3DE5-9B56-4B47-B72F-9934221D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83" y="3666364"/>
            <a:ext cx="20972159" cy="86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B95B80BC-67BD-440D-8564-A67FB2FFB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330" y="3371469"/>
            <a:ext cx="16334895" cy="459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A22C73F4-8B07-4267-9D85-3A55CF23C8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330" y="27539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9697" name="_x454442200" descr="EMB000010d04916">
            <a:extLst>
              <a:ext uri="{FF2B5EF4-FFF2-40B4-BE49-F238E27FC236}">
                <a16:creationId xmlns:a16="http://schemas.microsoft.com/office/drawing/2014/main" id="{D57F7759-6CBF-49FD-A79D-B3B49B786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096" y="2033852"/>
            <a:ext cx="7803970" cy="4266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">
            <a:extLst>
              <a:ext uri="{FF2B5EF4-FFF2-40B4-BE49-F238E27FC236}">
                <a16:creationId xmlns:a16="http://schemas.microsoft.com/office/drawing/2014/main" id="{33C0EA70-469B-4AFD-A6F8-126F9AC12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730" y="29063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944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196847" y="1557537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 도중 자동으로 구성할 웹서버를 선택하는 화면이 나오면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Apache2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선택한다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phpMyAdmin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70B3DE5-9B56-4B47-B72F-9934221D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83" y="3666364"/>
            <a:ext cx="20972159" cy="86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B95B80BC-67BD-440D-8564-A67FB2FFB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1350" y="5905737"/>
            <a:ext cx="21191407" cy="614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A22C73F4-8B07-4267-9D85-3A55CF23C8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330" y="27539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33C0EA70-469B-4AFD-A6F8-126F9AC12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730" y="29063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557F2FD-0DA8-4E87-9DC9-D48C477EE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4020" y="2535024"/>
            <a:ext cx="15816792" cy="611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21" name="_x454441552" descr="EMB000010d04917">
            <a:extLst>
              <a:ext uri="{FF2B5EF4-FFF2-40B4-BE49-F238E27FC236}">
                <a16:creationId xmlns:a16="http://schemas.microsoft.com/office/drawing/2014/main" id="{39F67033-59B2-4915-98CA-61E1396DE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4787" y="1990447"/>
            <a:ext cx="7320654" cy="4338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46564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111402" y="1540883"/>
            <a:ext cx="99691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 도중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dbconfig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common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으로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phpmyadmin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에 대한 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a typeface="KoPub돋움체 Light" panose="02020603020101020101" pitchFamily="18" charset="-127"/>
            </a:endParaRPr>
          </a:p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데이터베이스를 구성하겠냐는 화면이 나오면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Yes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선택한다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phpMyAdmin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70B3DE5-9B56-4B47-B72F-9934221D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83" y="3666364"/>
            <a:ext cx="20972159" cy="86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B95B80BC-67BD-440D-8564-A67FB2FFB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1350" y="5905737"/>
            <a:ext cx="21191407" cy="614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A22C73F4-8B07-4267-9D85-3A55CF23C8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330" y="27539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33C0EA70-469B-4AFD-A6F8-126F9AC12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730" y="29063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557F2FD-0DA8-4E87-9DC9-D48C477EE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4020" y="2535024"/>
            <a:ext cx="15816792" cy="611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180803CD-8BE9-42E6-AB39-1D63C0E37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1345" y="2788813"/>
            <a:ext cx="16113963" cy="637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1745" name="_x454441192" descr="EMB000010d04918">
            <a:extLst>
              <a:ext uri="{FF2B5EF4-FFF2-40B4-BE49-F238E27FC236}">
                <a16:creationId xmlns:a16="http://schemas.microsoft.com/office/drawing/2014/main" id="{8898F154-2755-4B7E-BD38-14687956E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346" y="2230501"/>
            <a:ext cx="7529308" cy="4229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72996D4B-69EA-4304-8D2E-76D9664D46A4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75915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91311" y="1283476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751060" y="561415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404043" y="836047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037840" y="1352916"/>
            <a:ext cx="99691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 기본적인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PHP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모듈들을 설치해준다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 </a:t>
            </a:r>
          </a:p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(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apt-get install php-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mbstring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,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apt-get install php-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gettext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)</a:t>
            </a:r>
          </a:p>
          <a:p>
            <a:pPr algn="ctr" fontAlgn="base"/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a typeface="KoPub돋움체 Light" panose="02020603020101020101" pitchFamily="18" charset="-127"/>
            </a:endParaRPr>
          </a:p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새로운 데이터 베이스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(DB)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생성하기에 앞서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vi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편집기를 통해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ServerName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localhost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로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a typeface="KoPub돋움체 Light" panose="02020603020101020101" pitchFamily="18" charset="-127"/>
            </a:endParaRPr>
          </a:p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등록한 뒤 맨 아래줄에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Include /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etc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/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phpmyadmin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/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apache.conf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라는 구문을 입력해준다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71680" y="915117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phpMyAdmin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6670" y="6179010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7511" y="3186936"/>
            <a:ext cx="20860840" cy="794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70B3DE5-9B56-4B47-B72F-9934221D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83" y="3666364"/>
            <a:ext cx="20972159" cy="86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B95B80BC-67BD-440D-8564-A67FB2FFB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1350" y="5905737"/>
            <a:ext cx="21191407" cy="614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A22C73F4-8B07-4267-9D85-3A55CF23C8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330" y="27539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33C0EA70-469B-4AFD-A6F8-126F9AC12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730" y="29063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557F2FD-0DA8-4E87-9DC9-D48C477EE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4020" y="2535024"/>
            <a:ext cx="15816792" cy="611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180803CD-8BE9-42E6-AB39-1D63C0E37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1345" y="2788813"/>
            <a:ext cx="16113963" cy="637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Rectangle 2">
            <a:extLst>
              <a:ext uri="{FF2B5EF4-FFF2-40B4-BE49-F238E27FC236}">
                <a16:creationId xmlns:a16="http://schemas.microsoft.com/office/drawing/2014/main" id="{582C7DE8-67F2-4440-B8F6-5D1398461A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2324" y="274096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2769" name="_x454434424" descr="EMB000010d04919">
            <a:extLst>
              <a:ext uri="{FF2B5EF4-FFF2-40B4-BE49-F238E27FC236}">
                <a16:creationId xmlns:a16="http://schemas.microsoft.com/office/drawing/2014/main" id="{F228F757-E58A-4797-B3DE-577EFF40B4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778" y="2814877"/>
            <a:ext cx="7134443" cy="3867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78300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967391" y="1460772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827140" y="738711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480123" y="1013343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111402" y="1781263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Apache2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의 설정이 바뀌었으므로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Apache2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와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Mysql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</a:t>
            </a:r>
            <a:r>
              <a:rPr lang="ko-KR" altLang="en-US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재시작하여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변경사항들을 적용한다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647760" y="1092413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phpMyAdmin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6670" y="6179010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1696" y="6191626"/>
            <a:ext cx="24109836" cy="1543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70B3DE5-9B56-4B47-B72F-9934221D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83" y="3666364"/>
            <a:ext cx="20972159" cy="86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B95B80BC-67BD-440D-8564-A67FB2FFB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1350" y="5905737"/>
            <a:ext cx="21191407" cy="614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A22C73F4-8B07-4267-9D85-3A55CF23C8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330" y="27539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33C0EA70-469B-4AFD-A6F8-126F9AC12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730" y="29063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557F2FD-0DA8-4E87-9DC9-D48C477EE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4020" y="2535024"/>
            <a:ext cx="15816792" cy="611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180803CD-8BE9-42E6-AB39-1D63C0E37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1345" y="2788813"/>
            <a:ext cx="16113963" cy="637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Rectangle 2">
            <a:extLst>
              <a:ext uri="{FF2B5EF4-FFF2-40B4-BE49-F238E27FC236}">
                <a16:creationId xmlns:a16="http://schemas.microsoft.com/office/drawing/2014/main" id="{582C7DE8-67F2-4440-B8F6-5D1398461A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2324" y="274096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8" name="Rectangle 2">
            <a:extLst>
              <a:ext uri="{FF2B5EF4-FFF2-40B4-BE49-F238E27FC236}">
                <a16:creationId xmlns:a16="http://schemas.microsoft.com/office/drawing/2014/main" id="{756782E0-7A1D-49C5-80C2-3E5135B08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4185" y="3322475"/>
            <a:ext cx="14090858" cy="8878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3793" name="_x454434640" descr="EMB000010d0491a">
            <a:extLst>
              <a:ext uri="{FF2B5EF4-FFF2-40B4-BE49-F238E27FC236}">
                <a16:creationId xmlns:a16="http://schemas.microsoft.com/office/drawing/2014/main" id="{A4306E10-F976-48FF-BC12-50AE9AC5B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189" y="2549754"/>
            <a:ext cx="9855681" cy="218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70147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884675" y="1686311"/>
            <a:ext cx="99691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  <a:hlinkClick r:id="rId2"/>
              </a:rPr>
              <a:t>http://hosyaddress/phpmyadmin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에 접속하여 사용자명에는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root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암호에는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a typeface="KoPub돋움체 Light" panose="02020603020101020101" pitchFamily="18" charset="-127"/>
            </a:endParaRPr>
          </a:p>
          <a:p>
            <a:pPr algn="ctr" fontAlgn="base"/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Mysql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설치 도중 설정했던 패스워드를 입력한다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phpMyAdmin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1472" y="6138897"/>
            <a:ext cx="27866173" cy="1522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70B3DE5-9B56-4B47-B72F-9934221D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83" y="3666364"/>
            <a:ext cx="20972159" cy="86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B95B80BC-67BD-440D-8564-A67FB2FFB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1350" y="5905737"/>
            <a:ext cx="21191407" cy="614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A22C73F4-8B07-4267-9D85-3A55CF23C8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330" y="27539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33C0EA70-469B-4AFD-A6F8-126F9AC12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730" y="29063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557F2FD-0DA8-4E87-9DC9-D48C477EE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4020" y="2535024"/>
            <a:ext cx="15816792" cy="611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180803CD-8BE9-42E6-AB39-1D63C0E37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1345" y="2788813"/>
            <a:ext cx="16113963" cy="637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Rectangle 2">
            <a:extLst>
              <a:ext uri="{FF2B5EF4-FFF2-40B4-BE49-F238E27FC236}">
                <a16:creationId xmlns:a16="http://schemas.microsoft.com/office/drawing/2014/main" id="{EBAEB156-E9A6-4A69-95E5-5439E95AB1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962" y="3260998"/>
            <a:ext cx="16286228" cy="87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8" name="Rectangle 2">
            <a:extLst>
              <a:ext uri="{FF2B5EF4-FFF2-40B4-BE49-F238E27FC236}">
                <a16:creationId xmlns:a16="http://schemas.microsoft.com/office/drawing/2014/main" id="{D5C6EC43-0320-4DAE-B1B2-22B22F39AB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7083" y="2314107"/>
            <a:ext cx="13520454" cy="469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5841" name="_x454438600" descr="EMB000010d04943">
            <a:extLst>
              <a:ext uri="{FF2B5EF4-FFF2-40B4-BE49-F238E27FC236}">
                <a16:creationId xmlns:a16="http://schemas.microsoft.com/office/drawing/2014/main" id="{64BB534D-E396-4D2F-9BA4-A4BEA157F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725" y="2314107"/>
            <a:ext cx="4647656" cy="4165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24054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884675" y="1686311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사용자 계정에 접속한다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phpMyAdmin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1472" y="6138897"/>
            <a:ext cx="27866173" cy="1522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70B3DE5-9B56-4B47-B72F-9934221D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83" y="3666364"/>
            <a:ext cx="20972159" cy="86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B95B80BC-67BD-440D-8564-A67FB2FFB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1350" y="5905737"/>
            <a:ext cx="21191407" cy="614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A22C73F4-8B07-4267-9D85-3A55CF23C8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330" y="27539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33C0EA70-469B-4AFD-A6F8-126F9AC12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730" y="29063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557F2FD-0DA8-4E87-9DC9-D48C477EE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4020" y="2535024"/>
            <a:ext cx="15816792" cy="611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180803CD-8BE9-42E6-AB39-1D63C0E37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1345" y="2788813"/>
            <a:ext cx="16113963" cy="637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Rectangle 2">
            <a:extLst>
              <a:ext uri="{FF2B5EF4-FFF2-40B4-BE49-F238E27FC236}">
                <a16:creationId xmlns:a16="http://schemas.microsoft.com/office/drawing/2014/main" id="{EBAEB156-E9A6-4A69-95E5-5439E95AB1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962" y="3260998"/>
            <a:ext cx="16286228" cy="87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8" name="Rectangle 2">
            <a:extLst>
              <a:ext uri="{FF2B5EF4-FFF2-40B4-BE49-F238E27FC236}">
                <a16:creationId xmlns:a16="http://schemas.microsoft.com/office/drawing/2014/main" id="{D5C6EC43-0320-4DAE-B1B2-22B22F39AB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7083" y="2314107"/>
            <a:ext cx="13520454" cy="469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42ED684-B6D7-4874-B0BA-2992B4238E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5966" y="2889347"/>
            <a:ext cx="17063554" cy="648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61238240" descr="EMB000010305258">
            <a:extLst>
              <a:ext uri="{FF2B5EF4-FFF2-40B4-BE49-F238E27FC236}">
                <a16:creationId xmlns:a16="http://schemas.microsoft.com/office/drawing/2014/main" id="{CA26E4A1-D3D0-4639-80FA-461A72592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4456" y="2246671"/>
            <a:ext cx="7663087" cy="401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433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111402" y="1686577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사용자 계정을 추가한다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 (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필요한 정보가 있다면 입력한다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.)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phpMyAdmin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17" y="6911103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FAF5E77-F529-41DD-84B8-6D8DFC500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30" y="3213693"/>
            <a:ext cx="22859903" cy="83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7F15B845-515D-4570-B99D-00884FE71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2441" y="6571867"/>
            <a:ext cx="39176063" cy="1263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912B97D7-F38D-41A2-B35E-00AE5E7C9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1472" y="6138897"/>
            <a:ext cx="27866173" cy="1522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939573B-F55A-4E54-A88A-D9DBAA195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140" y="3510761"/>
            <a:ext cx="20875741" cy="79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70B3DE5-9B56-4B47-B72F-9934221D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83" y="3666364"/>
            <a:ext cx="20972159" cy="86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B95B80BC-67BD-440D-8564-A67FB2FFB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1350" y="5905737"/>
            <a:ext cx="21191407" cy="614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A22C73F4-8B07-4267-9D85-3A55CF23C8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330" y="27539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33C0EA70-469B-4AFD-A6F8-126F9AC12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730" y="2906339"/>
            <a:ext cx="17617427" cy="613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557F2FD-0DA8-4E87-9DC9-D48C477EE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4020" y="2535024"/>
            <a:ext cx="15816792" cy="611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180803CD-8BE9-42E6-AB39-1D63C0E37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1345" y="2788813"/>
            <a:ext cx="16113963" cy="637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Rectangle 2">
            <a:extLst>
              <a:ext uri="{FF2B5EF4-FFF2-40B4-BE49-F238E27FC236}">
                <a16:creationId xmlns:a16="http://schemas.microsoft.com/office/drawing/2014/main" id="{EBAEB156-E9A6-4A69-95E5-5439E95AB1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962" y="3260998"/>
            <a:ext cx="16286228" cy="87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8" name="Rectangle 2">
            <a:extLst>
              <a:ext uri="{FF2B5EF4-FFF2-40B4-BE49-F238E27FC236}">
                <a16:creationId xmlns:a16="http://schemas.microsoft.com/office/drawing/2014/main" id="{D5C6EC43-0320-4DAE-B1B2-22B22F39AB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7083" y="2314107"/>
            <a:ext cx="13520454" cy="469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4BC74C4-BFA6-4367-B9B7-982BA9BEA0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85021" y="2474581"/>
            <a:ext cx="13062414" cy="3853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261239392" descr="EMB000010305259">
            <a:extLst>
              <a:ext uri="{FF2B5EF4-FFF2-40B4-BE49-F238E27FC236}">
                <a16:creationId xmlns:a16="http://schemas.microsoft.com/office/drawing/2014/main" id="{B27AC83F-BE05-4A22-B528-EFA5D1B99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2621" y="2208881"/>
            <a:ext cx="5786241" cy="3893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3554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093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1123" y="3822098"/>
            <a:ext cx="20897392" cy="869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270302600" descr="EMB000010d0485a">
            <a:extLst>
              <a:ext uri="{FF2B5EF4-FFF2-40B4-BE49-F238E27FC236}">
                <a16:creationId xmlns:a16="http://schemas.microsoft.com/office/drawing/2014/main" id="{2271011E-E6BA-4614-BEAF-07E7A0B85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123" y="1964495"/>
            <a:ext cx="10549754" cy="4581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994DD9C9-9A46-41F8-88CC-DBE357126CC1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Vmware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27954481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APM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 phpMyAdmin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EA5EF1-1F0B-46F1-9FA1-E6F88B9FDF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637" y="200681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261258328" descr="EMB00001030528c">
            <a:extLst>
              <a:ext uri="{FF2B5EF4-FFF2-40B4-BE49-F238E27FC236}">
                <a16:creationId xmlns:a16="http://schemas.microsoft.com/office/drawing/2014/main" id="{E9C7EF49-C9E3-4618-B1CA-0012738F9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64" y="2157662"/>
            <a:ext cx="5380038" cy="3667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4">
            <a:extLst>
              <a:ext uri="{FF2B5EF4-FFF2-40B4-BE49-F238E27FC236}">
                <a16:creationId xmlns:a16="http://schemas.microsoft.com/office/drawing/2014/main" id="{0E2D67D4-E577-4D02-AFB3-9DC2F00C9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8261" y="285014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5" name="_x261258760" descr="EMB00001030528b">
            <a:extLst>
              <a:ext uri="{FF2B5EF4-FFF2-40B4-BE49-F238E27FC236}">
                <a16:creationId xmlns:a16="http://schemas.microsoft.com/office/drawing/2014/main" id="{515289B0-AFDB-4B87-9A9D-A9DFC7D35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929" y="2464012"/>
            <a:ext cx="5400675" cy="3336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7482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66F6D6-22E3-44D6-9E47-9ACB54C0645D}"/>
              </a:ext>
            </a:extLst>
          </p:cNvPr>
          <p:cNvGrpSpPr/>
          <p:nvPr/>
        </p:nvGrpSpPr>
        <p:grpSpPr>
          <a:xfrm>
            <a:off x="8595472" y="884255"/>
            <a:ext cx="964641" cy="964641"/>
            <a:chOff x="8013505" y="1245996"/>
            <a:chExt cx="964641" cy="964641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C124160-37AD-4B21-9921-2FDE46695AD2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27A968DB-B5E3-4859-A466-D38B681332D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7372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57F3DC7-474B-42DD-9307-AB089529A9BA}"/>
              </a:ext>
            </a:extLst>
          </p:cNvPr>
          <p:cNvGrpSpPr/>
          <p:nvPr/>
        </p:nvGrpSpPr>
        <p:grpSpPr>
          <a:xfrm rot="5400000">
            <a:off x="8555278" y="5044272"/>
            <a:ext cx="964641" cy="964641"/>
            <a:chOff x="8013505" y="1245996"/>
            <a:chExt cx="964641" cy="964641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A59FB92-6A61-44E1-93AA-D6DABFC96F07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B8BC59B4-77D3-49F2-B51F-68E9FAEB5D3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63678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806DC02-8EB5-4908-9D8A-7A4324AD6FA9}"/>
              </a:ext>
            </a:extLst>
          </p:cNvPr>
          <p:cNvGrpSpPr/>
          <p:nvPr/>
        </p:nvGrpSpPr>
        <p:grpSpPr>
          <a:xfrm flipH="1">
            <a:off x="2475507" y="884255"/>
            <a:ext cx="964641" cy="964641"/>
            <a:chOff x="8014025" y="1245996"/>
            <a:chExt cx="964641" cy="964641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EF2FB966-48CF-483E-A949-E3AB9F9F2E15}"/>
                </a:ext>
              </a:extLst>
            </p:cNvPr>
            <p:cNvCxnSpPr/>
            <p:nvPr/>
          </p:nvCxnSpPr>
          <p:spPr>
            <a:xfrm>
              <a:off x="8943034" y="1245996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ADAFB114-7A66-463B-884C-D768E1D7451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6346" y="773729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9434E59-C3E6-4453-9DC6-188815E36CAC}"/>
              </a:ext>
            </a:extLst>
          </p:cNvPr>
          <p:cNvGrpSpPr/>
          <p:nvPr/>
        </p:nvGrpSpPr>
        <p:grpSpPr>
          <a:xfrm rot="16200000" flipH="1">
            <a:off x="2496126" y="5044272"/>
            <a:ext cx="964641" cy="964641"/>
            <a:chOff x="8013505" y="1235950"/>
            <a:chExt cx="964641" cy="964641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1211B04-C660-4B80-B5EF-E4D016A155B8}"/>
                </a:ext>
              </a:extLst>
            </p:cNvPr>
            <p:cNvCxnSpPr/>
            <p:nvPr/>
          </p:nvCxnSpPr>
          <p:spPr>
            <a:xfrm>
              <a:off x="8941131" y="1235950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4B0FBF4E-25A9-4AAD-9C68-3DEA3684663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495826" y="763678"/>
              <a:ext cx="0" cy="964641"/>
            </a:xfrm>
            <a:prstGeom prst="line">
              <a:avLst/>
            </a:prstGeom>
            <a:ln w="730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AC315F5-A0A2-4C7A-9034-05D18A32B172}"/>
              </a:ext>
            </a:extLst>
          </p:cNvPr>
          <p:cNvSpPr txBox="1"/>
          <p:nvPr/>
        </p:nvSpPr>
        <p:spPr>
          <a:xfrm>
            <a:off x="2399721" y="1363636"/>
            <a:ext cx="722665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eacon" pitchFamily="2" charset="0"/>
                <a:ea typeface="맑은 고딕" panose="020B0503020000020004" pitchFamily="50" charset="-127"/>
                <a:cs typeface="+mn-cs"/>
              </a:rPr>
              <a:t>Web Server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eacon" pitchFamily="2" charset="0"/>
                <a:ea typeface="맑은 고딕" panose="020B0503020000020004" pitchFamily="50" charset="-127"/>
                <a:cs typeface="+mn-cs"/>
              </a:rPr>
              <a:t>구축</a:t>
            </a:r>
            <a:r>
              <a:rPr kumimoji="0" lang="en-US" altLang="ko-KR" sz="7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eacon" pitchFamily="2" charset="0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7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eacon" pitchFamily="2" charset="0"/>
                <a:ea typeface="맑은 고딕" panose="020B0503020000020004" pitchFamily="50" charset="-127"/>
                <a:cs typeface="+mn-cs"/>
              </a:rPr>
              <a:t>및 </a:t>
            </a:r>
            <a:endParaRPr kumimoji="0" lang="en-US" altLang="ko-KR" sz="7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Beacon" pitchFamily="2" charset="0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Beacon" pitchFamily="2" charset="0"/>
                <a:ea typeface="맑은 고딕" panose="020B0503020000020004" pitchFamily="50" charset="-127"/>
                <a:cs typeface="+mn-cs"/>
              </a:rPr>
              <a:t>전자게시판 설치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6C62018-47A3-4FEA-8D3D-01E000A445FA}"/>
              </a:ext>
            </a:extLst>
          </p:cNvPr>
          <p:cNvSpPr/>
          <p:nvPr/>
        </p:nvSpPr>
        <p:spPr>
          <a:xfrm>
            <a:off x="4556979" y="4956895"/>
            <a:ext cx="2912144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500" b="0" i="0" u="none" strike="noStrike" kern="1200" cap="none" spc="0" normalizeH="0" baseline="0" noProof="0" dirty="0" err="1">
                <a:ln>
                  <a:solidFill>
                    <a:prstClr val="white">
                      <a:alpha val="3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ZeroBoard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solidFill>
                    <a:prstClr val="white">
                      <a:alpha val="3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 XE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solidFill>
                    <a:prstClr val="white">
                      <a:alpha val="3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설치</a:t>
            </a:r>
            <a:endParaRPr kumimoji="0" lang="en-US" altLang="ko-KR" sz="2500" b="0" i="0" u="none" strike="noStrike" kern="1200" cap="none" spc="0" normalizeH="0" baseline="0" noProof="0" dirty="0">
              <a:ln>
                <a:solidFill>
                  <a:prstClr val="white">
                    <a:alpha val="3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Medium" panose="02020603020101020101" pitchFamily="18" charset="-127"/>
              <a:ea typeface="KoPub돋움체 Medium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5203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실내, 노트북, 벽, 컴퓨터이(가) 표시된 사진&#10;&#10;매우 높은 신뢰도로 생성된 설명">
            <a:extLst>
              <a:ext uri="{FF2B5EF4-FFF2-40B4-BE49-F238E27FC236}">
                <a16:creationId xmlns:a16="http://schemas.microsoft.com/office/drawing/2014/main" id="{8AAD8A6E-352B-4BA0-B7B5-E006E477D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72890" y="3363072"/>
            <a:ext cx="9653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2018.12.11.</a:t>
            </a:r>
            <a:endParaRPr lang="ko-KR" altLang="en-US" sz="12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782FE3-4861-4AD7-B5E7-89F3940A8074}"/>
              </a:ext>
            </a:extLst>
          </p:cNvPr>
          <p:cNvSpPr txBox="1"/>
          <p:nvPr/>
        </p:nvSpPr>
        <p:spPr>
          <a:xfrm>
            <a:off x="3498160" y="2951946"/>
            <a:ext cx="51956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600" spc="700" dirty="0" err="1">
                <a:solidFill>
                  <a:srgbClr val="FFC000"/>
                </a:solidFill>
                <a:latin typeface="Impact" panose="020B0806030902050204" pitchFamily="34" charset="0"/>
              </a:rPr>
              <a:t>ZeroBoard</a:t>
            </a:r>
            <a:r>
              <a:rPr lang="en-US" altLang="ko-KR" sz="5600" spc="700" dirty="0">
                <a:solidFill>
                  <a:srgbClr val="FFC000"/>
                </a:solidFill>
                <a:latin typeface="Impact" panose="020B0806030902050204" pitchFamily="34" charset="0"/>
              </a:rPr>
              <a:t> XE</a:t>
            </a:r>
            <a:endParaRPr lang="ko-KR" altLang="en-US" sz="5600" spc="700" dirty="0">
              <a:solidFill>
                <a:srgbClr val="FFC000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67521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111401" y="1689574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XE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다운 받기 위해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http://www.xpressengine.com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에 접속하여 다운 로드 링크를 복사한다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D15031-FC7E-44BE-933C-324196DE3CF4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454438384" descr="EMB000010d04944">
            <a:extLst>
              <a:ext uri="{FF2B5EF4-FFF2-40B4-BE49-F238E27FC236}">
                <a16:creationId xmlns:a16="http://schemas.microsoft.com/office/drawing/2014/main" id="{4B2A28D5-E9D7-4CEA-8E67-3E014D843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403" y="2422997"/>
            <a:ext cx="8619191" cy="2292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18197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111402" y="1673916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wget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(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복사한 링크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)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입력하여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XE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다운 받는다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454426288" descr="EMB000010d04945">
            <a:extLst>
              <a:ext uri="{FF2B5EF4-FFF2-40B4-BE49-F238E27FC236}">
                <a16:creationId xmlns:a16="http://schemas.microsoft.com/office/drawing/2014/main" id="{C91545D3-5C40-4C42-A0B8-963D1DA70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611" y="2300282"/>
            <a:ext cx="8840322" cy="356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8237C2-D0C4-4439-B2E3-6178F4A360E7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32751138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067992" y="1685822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apt-get install unzip -y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입력하여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unzip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설치한다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454427728" descr="EMB000010d04946">
            <a:extLst>
              <a:ext uri="{FF2B5EF4-FFF2-40B4-BE49-F238E27FC236}">
                <a16:creationId xmlns:a16="http://schemas.microsoft.com/office/drawing/2014/main" id="{2B60025A-A86E-4C25-878A-B4F6CE4F2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901" y="2370774"/>
            <a:ext cx="10731399" cy="2432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28871ADB-ECB2-44C4-A91D-A89A414E4607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32397716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884675" y="1686311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ls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입력하여 파일이름을 확인한다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1" name="_x454427224" descr="EMB000010d04951">
            <a:extLst>
              <a:ext uri="{FF2B5EF4-FFF2-40B4-BE49-F238E27FC236}">
                <a16:creationId xmlns:a16="http://schemas.microsoft.com/office/drawing/2014/main" id="{9C8E1FE6-77D4-4FD9-A591-863F7C1B08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391" y="2257210"/>
            <a:ext cx="10267217" cy="1047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33653A33-A7E6-4F69-BDAA-3FC00900A350}"/>
              </a:ext>
            </a:extLst>
          </p:cNvPr>
          <p:cNvSpPr/>
          <p:nvPr/>
        </p:nvSpPr>
        <p:spPr>
          <a:xfrm>
            <a:off x="884675" y="3747046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sudo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unzip (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파일이름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)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입력하여 압축을 해제해준다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3" name="_x454427224" descr="EMB000010d04952">
            <a:extLst>
              <a:ext uri="{FF2B5EF4-FFF2-40B4-BE49-F238E27FC236}">
                <a16:creationId xmlns:a16="http://schemas.microsoft.com/office/drawing/2014/main" id="{62416F8A-D097-486B-BEFA-893FA561B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970" y="4440127"/>
            <a:ext cx="6696605" cy="801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418A9AB6-4C24-4451-B40D-C36462E8295D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32844839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3653A33-A7E6-4F69-BDAA-3FC00900A350}"/>
              </a:ext>
            </a:extLst>
          </p:cNvPr>
          <p:cNvSpPr/>
          <p:nvPr/>
        </p:nvSpPr>
        <p:spPr>
          <a:xfrm>
            <a:off x="1086326" y="2080674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mkdir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/var/www/html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입력하여 디렉터리를 생성한다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989" y="7426242"/>
            <a:ext cx="38381230" cy="166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18A9AB6-4C24-4451-B40D-C36462E8295D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222CCD-DA94-4595-A731-B777AFB53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8597" y="3735377"/>
            <a:ext cx="19307379" cy="91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261256744" descr="EMB00001030528a">
            <a:extLst>
              <a:ext uri="{FF2B5EF4-FFF2-40B4-BE49-F238E27FC236}">
                <a16:creationId xmlns:a16="http://schemas.microsoft.com/office/drawing/2014/main" id="{5DE83E7D-CB65-491E-9233-CC5FA6B6A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986" y="2770665"/>
            <a:ext cx="3260117" cy="40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BFF078C8-2985-4259-894E-B8B10A677F49}"/>
              </a:ext>
            </a:extLst>
          </p:cNvPr>
          <p:cNvSpPr/>
          <p:nvPr/>
        </p:nvSpPr>
        <p:spPr>
          <a:xfrm>
            <a:off x="1182501" y="3488671"/>
            <a:ext cx="99691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/>
              <a:t>터미널에 </a:t>
            </a:r>
            <a:r>
              <a:rPr lang="en-US" altLang="ko-KR" dirty="0"/>
              <a:t>mv /var/www/ex /var/www/html/ex</a:t>
            </a:r>
            <a:r>
              <a:rPr lang="ko-KR" altLang="en-US" dirty="0"/>
              <a:t>를 입력하여 </a:t>
            </a:r>
            <a:r>
              <a:rPr lang="en-US" altLang="ko-KR" dirty="0"/>
              <a:t>unzip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통해 </a:t>
            </a:r>
            <a:endParaRPr lang="en-US" altLang="ko-KR" dirty="0"/>
          </a:p>
          <a:p>
            <a:pPr algn="ctr" fontAlgn="base"/>
            <a:r>
              <a:rPr lang="ko-KR" altLang="en-US" dirty="0"/>
              <a:t>압축을 풀어준 제로보드 디렉터리를 </a:t>
            </a:r>
            <a:r>
              <a:rPr lang="en-US" altLang="ko-KR" dirty="0"/>
              <a:t>html </a:t>
            </a:r>
            <a:r>
              <a:rPr lang="ko-KR" altLang="en-US" dirty="0"/>
              <a:t>디렉터리로 이동시킨다</a:t>
            </a:r>
            <a:r>
              <a:rPr lang="en-US" altLang="ko-KR" dirty="0"/>
              <a:t>.</a:t>
            </a: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70E86DBD-BEBA-40C9-87CF-18ACF80BD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9" name="_x261231544" descr="EMB000010305288">
            <a:extLst>
              <a:ext uri="{FF2B5EF4-FFF2-40B4-BE49-F238E27FC236}">
                <a16:creationId xmlns:a16="http://schemas.microsoft.com/office/drawing/2014/main" id="{AAC99FE3-57C4-4A31-85DA-6F33AE57F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354" y="4308549"/>
            <a:ext cx="4869380" cy="353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1764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3653A33-A7E6-4F69-BDAA-3FC00900A350}"/>
              </a:ext>
            </a:extLst>
          </p:cNvPr>
          <p:cNvSpPr/>
          <p:nvPr/>
        </p:nvSpPr>
        <p:spPr>
          <a:xfrm>
            <a:off x="1086326" y="2080674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 언어 선택 메뉴에서 설치할 언어를 선택한다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989" y="7426242"/>
            <a:ext cx="38381230" cy="166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18A9AB6-4C24-4451-B40D-C36462E8295D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222CCD-DA94-4595-A731-B777AFB53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8597" y="3735377"/>
            <a:ext cx="19307379" cy="91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70E86DBD-BEBA-40C9-87CF-18ACF80BD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F540E530-D81C-4AD0-B3F8-D676B5E5B7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1864" y="21106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1" name="_x261231040" descr="EMB000010305287">
            <a:extLst>
              <a:ext uri="{FF2B5EF4-FFF2-40B4-BE49-F238E27FC236}">
                <a16:creationId xmlns:a16="http://schemas.microsoft.com/office/drawing/2014/main" id="{966244C0-A33C-4886-903A-E35DBD269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590" y="2517935"/>
            <a:ext cx="7391534" cy="361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E21CA68B-25A9-469D-A999-ADD4D0198B9D}"/>
              </a:ext>
            </a:extLst>
          </p:cNvPr>
          <p:cNvSpPr/>
          <p:nvPr/>
        </p:nvSpPr>
        <p:spPr>
          <a:xfrm>
            <a:off x="1111401" y="1641232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/>
              <a:t>Localhost/ex</a:t>
            </a:r>
            <a:r>
              <a:rPr lang="ko-KR" altLang="en-US" dirty="0"/>
              <a:t> 로 접속하여 </a:t>
            </a:r>
            <a:r>
              <a:rPr lang="en-US" altLang="ko-KR" dirty="0"/>
              <a:t>XE </a:t>
            </a:r>
            <a:r>
              <a:rPr lang="ko-KR" altLang="en-US" dirty="0"/>
              <a:t>설치를 진행한다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075063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3653A33-A7E6-4F69-BDAA-3FC00900A350}"/>
              </a:ext>
            </a:extLst>
          </p:cNvPr>
          <p:cNvSpPr/>
          <p:nvPr/>
        </p:nvSpPr>
        <p:spPr>
          <a:xfrm>
            <a:off x="1086326" y="2080674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사용권 동의 메뉴에서 사용자 조항에 동의한다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989" y="7426242"/>
            <a:ext cx="38381230" cy="166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18A9AB6-4C24-4451-B40D-C36462E8295D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222CCD-DA94-4595-A731-B777AFB53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8597" y="3735377"/>
            <a:ext cx="19307379" cy="91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70E86DBD-BEBA-40C9-87CF-18ACF80BD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F540E530-D81C-4AD0-B3F8-D676B5E5B7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1864" y="21106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A5A37FE-217A-4795-A394-A90173B01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0651" y="306485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145" name="_x261237736" descr="EMB000010305286">
            <a:extLst>
              <a:ext uri="{FF2B5EF4-FFF2-40B4-BE49-F238E27FC236}">
                <a16:creationId xmlns:a16="http://schemas.microsoft.com/office/drawing/2014/main" id="{9457029D-90A9-4BA5-B25D-18CE13980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422" y="2923049"/>
            <a:ext cx="8397514" cy="255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0086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093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270309008" descr="EMB000010d04857">
            <a:extLst>
              <a:ext uri="{FF2B5EF4-FFF2-40B4-BE49-F238E27FC236}">
                <a16:creationId xmlns:a16="http://schemas.microsoft.com/office/drawing/2014/main" id="{4E00D4C9-7233-4E1D-8319-FE05C435B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892" y="1858310"/>
            <a:ext cx="10840616" cy="4551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1D708665-D7A2-4CB2-AF1B-00643C1247A3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Vmware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31721341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3653A33-A7E6-4F69-BDAA-3FC00900A350}"/>
              </a:ext>
            </a:extLst>
          </p:cNvPr>
          <p:cNvSpPr/>
          <p:nvPr/>
        </p:nvSpPr>
        <p:spPr>
          <a:xfrm>
            <a:off x="1086326" y="2080674"/>
            <a:ext cx="99691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설치 조건 확인 메뉴에서 </a:t>
            </a:r>
            <a:r>
              <a:rPr lang="ko-KR" altLang="en-US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퍼미션이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불가능하다는 메시지가 출력되면 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a typeface="KoPub돋움체 Light" panose="02020603020101020101" pitchFamily="18" charset="-127"/>
            </a:endParaRPr>
          </a:p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터미널에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chmod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707 /var/www/html/ex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입력하여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XE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 설치할 수 있도록 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989" y="7426242"/>
            <a:ext cx="38381230" cy="166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18A9AB6-4C24-4451-B40D-C36462E8295D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222CCD-DA94-4595-A731-B777AFB53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8597" y="3735377"/>
            <a:ext cx="19307379" cy="91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70E86DBD-BEBA-40C9-87CF-18ACF80BD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F540E530-D81C-4AD0-B3F8-D676B5E5B7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1864" y="21106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A5A37FE-217A-4795-A394-A90173B01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0651" y="306485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F2108514-A4CE-4043-AADE-97EF83304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170" y="3260693"/>
            <a:ext cx="14474798" cy="620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169" name="_x261230968" descr="EMB000010305251">
            <a:extLst>
              <a:ext uri="{FF2B5EF4-FFF2-40B4-BE49-F238E27FC236}">
                <a16:creationId xmlns:a16="http://schemas.microsoft.com/office/drawing/2014/main" id="{A22E8A52-1363-4D24-AA2D-523D1E491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7043" y="2876908"/>
            <a:ext cx="6797914" cy="2832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4">
            <a:extLst>
              <a:ext uri="{FF2B5EF4-FFF2-40B4-BE49-F238E27FC236}">
                <a16:creationId xmlns:a16="http://schemas.microsoft.com/office/drawing/2014/main" id="{BDACEB0D-17C4-41A6-8F46-F476C8D1C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9026" y="3302703"/>
            <a:ext cx="16546433" cy="999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171" name="_x261231112" descr="EMB000010305252">
            <a:extLst>
              <a:ext uri="{FF2B5EF4-FFF2-40B4-BE49-F238E27FC236}">
                <a16:creationId xmlns:a16="http://schemas.microsoft.com/office/drawing/2014/main" id="{D56A3FBF-1FF4-4F4F-A039-030AD90F3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7735" y="5928578"/>
            <a:ext cx="4788030" cy="410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65821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0932" y="6052216"/>
            <a:ext cx="21378135" cy="996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989" y="7426242"/>
            <a:ext cx="38381230" cy="166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18A9AB6-4C24-4451-B40D-C36462E8295D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222CCD-DA94-4595-A731-B777AFB53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8597" y="3735377"/>
            <a:ext cx="19307379" cy="91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70E86DBD-BEBA-40C9-87CF-18ACF80BD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F540E530-D81C-4AD0-B3F8-D676B5E5B7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1864" y="21106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A5A37FE-217A-4795-A394-A90173B01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0651" y="306485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F2108514-A4CE-4043-AADE-97EF83304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170" y="3260693"/>
            <a:ext cx="14474798" cy="620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4">
            <a:extLst>
              <a:ext uri="{FF2B5EF4-FFF2-40B4-BE49-F238E27FC236}">
                <a16:creationId xmlns:a16="http://schemas.microsoft.com/office/drawing/2014/main" id="{BDACEB0D-17C4-41A6-8F46-F476C8D1C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9026" y="3302703"/>
            <a:ext cx="16546433" cy="999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EF92190-5C1B-475B-854A-B92A59D06D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4041" y="2872145"/>
            <a:ext cx="13663370" cy="529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217" name="_x261232912" descr="EMB000010305253">
            <a:extLst>
              <a:ext uri="{FF2B5EF4-FFF2-40B4-BE49-F238E27FC236}">
                <a16:creationId xmlns:a16="http://schemas.microsoft.com/office/drawing/2014/main" id="{847903CA-B1AE-4F47-939C-D430D3AB9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200" y="2153890"/>
            <a:ext cx="7151625" cy="413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0511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0932" y="6052216"/>
            <a:ext cx="21378135" cy="996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989" y="7426242"/>
            <a:ext cx="38381230" cy="166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18A9AB6-4C24-4451-B40D-C36462E8295D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222CCD-DA94-4595-A731-B777AFB53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8597" y="3735377"/>
            <a:ext cx="19307379" cy="91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70E86DBD-BEBA-40C9-87CF-18ACF80BD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F540E530-D81C-4AD0-B3F8-D676B5E5B7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1864" y="21106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A5A37FE-217A-4795-A394-A90173B01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0651" y="306485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F2108514-A4CE-4043-AADE-97EF83304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6127" y="6413157"/>
            <a:ext cx="17392775" cy="9649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4">
            <a:extLst>
              <a:ext uri="{FF2B5EF4-FFF2-40B4-BE49-F238E27FC236}">
                <a16:creationId xmlns:a16="http://schemas.microsoft.com/office/drawing/2014/main" id="{BDACEB0D-17C4-41A6-8F46-F476C8D1C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9026" y="3302703"/>
            <a:ext cx="16546433" cy="999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EF92190-5C1B-475B-854A-B92A59D06D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4041" y="2872145"/>
            <a:ext cx="13663370" cy="529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7E7A215E-F015-441A-B596-E53387E22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1957" y="3243049"/>
            <a:ext cx="14649787" cy="711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41" name="_x261231256" descr="EMB000010305285">
            <a:extLst>
              <a:ext uri="{FF2B5EF4-FFF2-40B4-BE49-F238E27FC236}">
                <a16:creationId xmlns:a16="http://schemas.microsoft.com/office/drawing/2014/main" id="{F8BFF133-8EE4-42A4-811C-67E877D3C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1958" y="2630410"/>
            <a:ext cx="8403639" cy="3705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40AC57E6-B78F-4310-A8F6-DF9860492FD2}"/>
              </a:ext>
            </a:extLst>
          </p:cNvPr>
          <p:cNvSpPr/>
          <p:nvPr/>
        </p:nvSpPr>
        <p:spPr>
          <a:xfrm>
            <a:off x="1086326" y="2080674"/>
            <a:ext cx="99691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DB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선택 메뉴에서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mysqli</a:t>
            </a:r>
            <a:r>
              <a:rPr lang="ko-KR" altLang="en-US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를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선택하고 차례대로 정보를 입력한다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</a:p>
          <a:p>
            <a:pPr algn="ctr" fontAlgn="base"/>
            <a:endParaRPr lang="en-US" altLang="ko-KR" dirty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97F3C07-7668-4500-8599-142A02F80E66}"/>
              </a:ext>
            </a:extLst>
          </p:cNvPr>
          <p:cNvGrpSpPr/>
          <p:nvPr/>
        </p:nvGrpSpPr>
        <p:grpSpPr>
          <a:xfrm>
            <a:off x="8787889" y="217815"/>
            <a:ext cx="3094227" cy="1346896"/>
            <a:chOff x="8620813" y="460827"/>
            <a:chExt cx="3094227" cy="988260"/>
          </a:xfrm>
        </p:grpSpPr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E3B9F86C-3183-415B-951B-D445BC1C4BD3}"/>
                </a:ext>
              </a:extLst>
            </p:cNvPr>
            <p:cNvCxnSpPr/>
            <p:nvPr/>
          </p:nvCxnSpPr>
          <p:spPr>
            <a:xfrm>
              <a:off x="8680883" y="731612"/>
              <a:ext cx="289392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CB01570-2B07-4B5F-8FF4-6CD5DFAC79EC}"/>
                </a:ext>
              </a:extLst>
            </p:cNvPr>
            <p:cNvCxnSpPr/>
            <p:nvPr/>
          </p:nvCxnSpPr>
          <p:spPr>
            <a:xfrm>
              <a:off x="8680883" y="1449087"/>
              <a:ext cx="289392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2FEDB5C-41E5-428C-A183-378A238452C4}"/>
                </a:ext>
              </a:extLst>
            </p:cNvPr>
            <p:cNvSpPr/>
            <p:nvPr/>
          </p:nvSpPr>
          <p:spPr>
            <a:xfrm>
              <a:off x="8620813" y="460827"/>
              <a:ext cx="152763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+++ Annotation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D821D98-EA41-4728-8F3F-880798B709AA}"/>
                </a:ext>
              </a:extLst>
            </p:cNvPr>
            <p:cNvSpPr txBox="1"/>
            <p:nvPr/>
          </p:nvSpPr>
          <p:spPr>
            <a:xfrm>
              <a:off x="8654157" y="886834"/>
              <a:ext cx="3060883" cy="4064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게시물의 개수가 많다면 </a:t>
              </a:r>
              <a:endParaRPr lang="en-US" altLang="ko-KR" sz="15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endParaRPr>
            </a:p>
            <a:p>
              <a:r>
                <a:rPr lang="en-US" altLang="ko-KR" sz="1500" dirty="0" err="1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Mysqli_innodb</a:t>
              </a:r>
              <a:r>
                <a:rPr lang="ko-KR" altLang="en-US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를 선택한다</a:t>
              </a:r>
              <a:r>
                <a:rPr lang="en-US" altLang="ko-KR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.</a:t>
              </a:r>
              <a:endParaRPr lang="ko-KR" altLang="en-US" sz="15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626212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0932" y="6052216"/>
            <a:ext cx="21378135" cy="996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989" y="7426242"/>
            <a:ext cx="38381230" cy="166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18A9AB6-4C24-4451-B40D-C36462E8295D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222CCD-DA94-4595-A731-B777AFB53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8597" y="3735377"/>
            <a:ext cx="19307379" cy="91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70E86DBD-BEBA-40C9-87CF-18ACF80BD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F540E530-D81C-4AD0-B3F8-D676B5E5B7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1864" y="21106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A5A37FE-217A-4795-A394-A90173B01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0651" y="306485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F2108514-A4CE-4043-AADE-97EF83304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6127" y="6413157"/>
            <a:ext cx="17392775" cy="9649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4">
            <a:extLst>
              <a:ext uri="{FF2B5EF4-FFF2-40B4-BE49-F238E27FC236}">
                <a16:creationId xmlns:a16="http://schemas.microsoft.com/office/drawing/2014/main" id="{BDACEB0D-17C4-41A6-8F46-F476C8D1C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9026" y="3302703"/>
            <a:ext cx="16546433" cy="999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EF92190-5C1B-475B-854A-B92A59D06D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4041" y="2872145"/>
            <a:ext cx="13663370" cy="529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7E7A215E-F015-441A-B596-E53387E22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1957" y="3243049"/>
            <a:ext cx="14649787" cy="711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66DCD259-8E89-4057-9307-1AFA7E71EE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3610" y="1736314"/>
            <a:ext cx="14939505" cy="481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265" name="_x261253144" descr="EMB000010305250">
            <a:extLst>
              <a:ext uri="{FF2B5EF4-FFF2-40B4-BE49-F238E27FC236}">
                <a16:creationId xmlns:a16="http://schemas.microsoft.com/office/drawing/2014/main" id="{A9C8AA8B-19BA-4FA0-933A-3E5D7690A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3611" y="1815919"/>
            <a:ext cx="5882430" cy="447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35983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7558" y="6198541"/>
            <a:ext cx="21378135" cy="996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3232" y="5582491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989" y="7426242"/>
            <a:ext cx="38381230" cy="166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18A9AB6-4C24-4451-B40D-C36462E8295D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222CCD-DA94-4595-A731-B777AFB53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8597" y="3735377"/>
            <a:ext cx="19307379" cy="91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70E86DBD-BEBA-40C9-87CF-18ACF80BD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F540E530-D81C-4AD0-B3F8-D676B5E5B7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1864" y="21106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A5A37FE-217A-4795-A394-A90173B01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0651" y="306485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F2108514-A4CE-4043-AADE-97EF83304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6127" y="6413157"/>
            <a:ext cx="17392775" cy="9649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4">
            <a:extLst>
              <a:ext uri="{FF2B5EF4-FFF2-40B4-BE49-F238E27FC236}">
                <a16:creationId xmlns:a16="http://schemas.microsoft.com/office/drawing/2014/main" id="{BDACEB0D-17C4-41A6-8F46-F476C8D1C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9026" y="3302703"/>
            <a:ext cx="16546433" cy="999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EF92190-5C1B-475B-854A-B92A59D06D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4041" y="2872145"/>
            <a:ext cx="13663370" cy="529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7E7A215E-F015-441A-B596-E53387E22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1957" y="3243049"/>
            <a:ext cx="14649787" cy="711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66DCD259-8E89-4057-9307-1AFA7E71EE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3610" y="1736314"/>
            <a:ext cx="14939505" cy="481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5E013C1F-5ACC-4EFD-B486-9F3F4060E4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5621" y="251410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2289" name="_x261253000" descr="EMB00001030524e">
            <a:extLst>
              <a:ext uri="{FF2B5EF4-FFF2-40B4-BE49-F238E27FC236}">
                <a16:creationId xmlns:a16="http://schemas.microsoft.com/office/drawing/2014/main" id="{DEF0460C-15D1-41A7-8B8D-9F7B88FDD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9257" y="2825625"/>
            <a:ext cx="6973485" cy="330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4B6FFE23-DE05-4F0E-8E74-859DBF96F516}"/>
              </a:ext>
            </a:extLst>
          </p:cNvPr>
          <p:cNvSpPr/>
          <p:nvPr/>
        </p:nvSpPr>
        <p:spPr>
          <a:xfrm>
            <a:off x="1086326" y="2080674"/>
            <a:ext cx="99691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환경설정 메뉴에서 서버의 설정시간을 설정해준다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</a:p>
          <a:p>
            <a:pPr algn="ctr" fontAlgn="base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450730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7558" y="6198541"/>
            <a:ext cx="21378135" cy="996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3232" y="5582491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989" y="7426242"/>
            <a:ext cx="38381230" cy="166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18A9AB6-4C24-4451-B40D-C36462E8295D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222CCD-DA94-4595-A731-B777AFB53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8597" y="3735377"/>
            <a:ext cx="19307379" cy="91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70E86DBD-BEBA-40C9-87CF-18ACF80BD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F540E530-D81C-4AD0-B3F8-D676B5E5B7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1864" y="21106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A5A37FE-217A-4795-A394-A90173B01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0651" y="306485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F2108514-A4CE-4043-AADE-97EF83304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6127" y="6413157"/>
            <a:ext cx="17392775" cy="9649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4">
            <a:extLst>
              <a:ext uri="{FF2B5EF4-FFF2-40B4-BE49-F238E27FC236}">
                <a16:creationId xmlns:a16="http://schemas.microsoft.com/office/drawing/2014/main" id="{BDACEB0D-17C4-41A6-8F46-F476C8D1C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9026" y="3302703"/>
            <a:ext cx="16546433" cy="999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9EF92190-5C1B-475B-854A-B92A59D06D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4041" y="2872145"/>
            <a:ext cx="13663370" cy="529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7E7A215E-F015-441A-B596-E53387E22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1957" y="3243049"/>
            <a:ext cx="14649787" cy="711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66DCD259-8E89-4057-9307-1AFA7E71EE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3610" y="1736314"/>
            <a:ext cx="14939505" cy="481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5E013C1F-5ACC-4EFD-B486-9F3F4060E4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5621" y="251410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ED74FCB-1406-406F-A45F-358AD35C891C}"/>
              </a:ext>
            </a:extLst>
          </p:cNvPr>
          <p:cNvSpPr/>
          <p:nvPr/>
        </p:nvSpPr>
        <p:spPr>
          <a:xfrm>
            <a:off x="1139150" y="1743755"/>
            <a:ext cx="99691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관리자 정보 입력 메뉴에서 차례대로 정보를 입력해준다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</a:p>
          <a:p>
            <a:pPr algn="ctr" fontAlgn="base"/>
            <a:endParaRPr lang="en-US" altLang="ko-KR" dirty="0"/>
          </a:p>
        </p:txBody>
      </p:sp>
      <p:sp>
        <p:nvSpPr>
          <p:cNvPr id="27" name="Rectangle 2">
            <a:extLst>
              <a:ext uri="{FF2B5EF4-FFF2-40B4-BE49-F238E27FC236}">
                <a16:creationId xmlns:a16="http://schemas.microsoft.com/office/drawing/2014/main" id="{20961C7D-B5C9-40FC-B9F0-5E28D79F9A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1621" y="2235481"/>
            <a:ext cx="14488468" cy="500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3313" name="_x261252208" descr="EMB00001030524f">
            <a:extLst>
              <a:ext uri="{FF2B5EF4-FFF2-40B4-BE49-F238E27FC236}">
                <a16:creationId xmlns:a16="http://schemas.microsoft.com/office/drawing/2014/main" id="{B91C5BBE-2178-46E6-BA47-BECC9BA2D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517" y="2523948"/>
            <a:ext cx="5576965" cy="3720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827360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296407" y="1785740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Localhost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에 접속한 후 설정 페이지에 접속하면 사용권 동의를 진행하게 되고 이를 동의해준다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315EAC0-A206-4AAA-A02D-8D27CA03E5AA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Web Server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EB5335-9F57-46E3-8B2A-3F1AD703A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56" y="2331567"/>
            <a:ext cx="14172319" cy="506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4337" name="_x261253072" descr="EMB00001030524d">
            <a:extLst>
              <a:ext uri="{FF2B5EF4-FFF2-40B4-BE49-F238E27FC236}">
                <a16:creationId xmlns:a16="http://schemas.microsoft.com/office/drawing/2014/main" id="{DB579B0C-8D9A-41E3-AC84-C5A7AE83B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657" y="2284742"/>
            <a:ext cx="5838700" cy="3960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6341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296407" y="1785740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게시판을 생성하기 위해 사이트 제작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/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편집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&gt;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사이트 메뉴 편집을 선택한다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315EAC0-A206-4AAA-A02D-8D27CA03E5AA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Web Server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EB5335-9F57-46E3-8B2A-3F1AD703A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56" y="2331567"/>
            <a:ext cx="14172319" cy="506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BDA8E43A-742C-49C3-BD9B-0D7F89B825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6851" y="2497415"/>
            <a:ext cx="14508754" cy="505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61257824" descr="EMB00001030524c">
            <a:extLst>
              <a:ext uri="{FF2B5EF4-FFF2-40B4-BE49-F238E27FC236}">
                <a16:creationId xmlns:a16="http://schemas.microsoft.com/office/drawing/2014/main" id="{E9371FF0-82C0-408D-A418-E34298325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851" y="2334500"/>
            <a:ext cx="6041536" cy="4186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82723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296407" y="1785740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게시판을 생성한다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315EAC0-A206-4AAA-A02D-8D27CA03E5AA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Web Server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EB5335-9F57-46E3-8B2A-3F1AD703A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56" y="2331567"/>
            <a:ext cx="14172319" cy="506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BDA8E43A-742C-49C3-BD9B-0D7F89B825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6851" y="2497415"/>
            <a:ext cx="14508754" cy="505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A8DF40A8-709D-478D-B8CC-D9AA1ABD0B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0786" y="2373941"/>
            <a:ext cx="14678792" cy="476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385" name="_x261262144" descr="EMB00001030524b">
            <a:extLst>
              <a:ext uri="{FF2B5EF4-FFF2-40B4-BE49-F238E27FC236}">
                <a16:creationId xmlns:a16="http://schemas.microsoft.com/office/drawing/2014/main" id="{E5C466C3-E5AC-49A7-8EC3-A139E8C85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0784" y="2373941"/>
            <a:ext cx="6110430" cy="3743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37885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296407" y="1785740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게시판을 생성한다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315EAC0-A206-4AAA-A02D-8D27CA03E5AA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Web Server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EB5335-9F57-46E3-8B2A-3F1AD703A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56" y="2331567"/>
            <a:ext cx="14172319" cy="506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BDA8E43A-742C-49C3-BD9B-0D7F89B825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6851" y="2497415"/>
            <a:ext cx="14508754" cy="505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A8DF40A8-709D-478D-B8CC-D9AA1ABD0B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8183" y="1914501"/>
            <a:ext cx="14678792" cy="476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385" name="_x261262144" descr="EMB00001030524b">
            <a:extLst>
              <a:ext uri="{FF2B5EF4-FFF2-40B4-BE49-F238E27FC236}">
                <a16:creationId xmlns:a16="http://schemas.microsoft.com/office/drawing/2014/main" id="{E5C466C3-E5AC-49A7-8EC3-A139E8C85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772" y="2605705"/>
            <a:ext cx="5446331" cy="333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2">
            <a:extLst>
              <a:ext uri="{FF2B5EF4-FFF2-40B4-BE49-F238E27FC236}">
                <a16:creationId xmlns:a16="http://schemas.microsoft.com/office/drawing/2014/main" id="{7407265F-3A0F-4FED-8215-4561B563B1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1774" y="321770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7409" name="_x261231256" descr="EMB00001030524a">
            <a:extLst>
              <a:ext uri="{FF2B5EF4-FFF2-40B4-BE49-F238E27FC236}">
                <a16:creationId xmlns:a16="http://schemas.microsoft.com/office/drawing/2014/main" id="{7297F586-8BC5-44EE-9F4D-89D0A6C70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7943" y="2597357"/>
            <a:ext cx="6389391" cy="336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403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093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376" y="3089296"/>
            <a:ext cx="19871505" cy="923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1" name="_x270293960" descr="DRW000010d0487d">
            <a:extLst>
              <a:ext uri="{FF2B5EF4-FFF2-40B4-BE49-F238E27FC236}">
                <a16:creationId xmlns:a16="http://schemas.microsoft.com/office/drawing/2014/main" id="{BCC0DC5E-FFEA-4C88-AF40-90D0A1E1C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556" y="2029617"/>
            <a:ext cx="10908743" cy="448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7481A83-EFBE-4AC1-A086-7177A33D2E38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Vmware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194354723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296407" y="1785740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생성된 게시판에 접속하여 게시물을 작성해 봄으로서 전자 게시판이 생성됨을 확인한다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315EAC0-A206-4AAA-A02D-8D27CA03E5AA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Web Server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EB5335-9F57-46E3-8B2A-3F1AD703A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56" y="2331567"/>
            <a:ext cx="14172319" cy="506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BDA8E43A-742C-49C3-BD9B-0D7F89B825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6851" y="2497415"/>
            <a:ext cx="14508754" cy="505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A8DF40A8-709D-478D-B8CC-D9AA1ABD0B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8183" y="1914501"/>
            <a:ext cx="14678792" cy="476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7407265F-3A0F-4FED-8215-4561B563B1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1774" y="321770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9DB326EF-36B1-4632-9AEB-E32FED9160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8433" name="_x261231400" descr="EMB000010305248">
            <a:extLst>
              <a:ext uri="{FF2B5EF4-FFF2-40B4-BE49-F238E27FC236}">
                <a16:creationId xmlns:a16="http://schemas.microsoft.com/office/drawing/2014/main" id="{3676F6D0-6638-4F88-8150-9A146BA99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006" y="2753979"/>
            <a:ext cx="5480488" cy="3005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6">
            <a:extLst>
              <a:ext uri="{FF2B5EF4-FFF2-40B4-BE49-F238E27FC236}">
                <a16:creationId xmlns:a16="http://schemas.microsoft.com/office/drawing/2014/main" id="{C4FB2993-FC96-46DD-95C7-621AB89EB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8625" y="265950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8437" name="_x261258328" descr="EMB00001030529b">
            <a:extLst>
              <a:ext uri="{FF2B5EF4-FFF2-40B4-BE49-F238E27FC236}">
                <a16:creationId xmlns:a16="http://schemas.microsoft.com/office/drawing/2014/main" id="{D2A73C48-CF90-4FDB-8738-1A67CFA29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640" y="2683031"/>
            <a:ext cx="5621056" cy="3061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1887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315EAC0-A206-4AAA-A02D-8D27CA03E5AA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Web Server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EB5335-9F57-46E3-8B2A-3F1AD703A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56" y="2331567"/>
            <a:ext cx="14172319" cy="506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BDA8E43A-742C-49C3-BD9B-0D7F89B825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6851" y="2497415"/>
            <a:ext cx="14508754" cy="505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A8DF40A8-709D-478D-B8CC-D9AA1ABD0B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8183" y="1914501"/>
            <a:ext cx="14678792" cy="476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7407265F-3A0F-4FED-8215-4561B563B1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1774" y="321770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9DB326EF-36B1-4632-9AEB-E32FED9160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C4FB2993-FC96-46DD-95C7-621AB89EB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8625" y="265950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A192E92A-D01F-4498-A3B2-6FEC682D6C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89" y="311399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9457" name="_x261231904" descr="EMB00001030529c">
            <a:extLst>
              <a:ext uri="{FF2B5EF4-FFF2-40B4-BE49-F238E27FC236}">
                <a16:creationId xmlns:a16="http://schemas.microsoft.com/office/drawing/2014/main" id="{EE0C4E0B-C803-4B9C-8DFE-C85AE85C6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66" y="1640971"/>
            <a:ext cx="5967235" cy="2366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4">
            <a:extLst>
              <a:ext uri="{FF2B5EF4-FFF2-40B4-BE49-F238E27FC236}">
                <a16:creationId xmlns:a16="http://schemas.microsoft.com/office/drawing/2014/main" id="{EBF76D00-976B-4295-8946-FEDFA95964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2639" y="2794797"/>
            <a:ext cx="15751254" cy="627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9459" name="_x261256600" descr="EMB00001030529d">
            <a:extLst>
              <a:ext uri="{FF2B5EF4-FFF2-40B4-BE49-F238E27FC236}">
                <a16:creationId xmlns:a16="http://schemas.microsoft.com/office/drawing/2014/main" id="{6988AC5D-0BCC-4AF5-A1E6-B0DE1A749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3002" y="1882815"/>
            <a:ext cx="3376927" cy="2446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_x261230968" descr="EMB00001030529e">
            <a:extLst>
              <a:ext uri="{FF2B5EF4-FFF2-40B4-BE49-F238E27FC236}">
                <a16:creationId xmlns:a16="http://schemas.microsoft.com/office/drawing/2014/main" id="{E4636EEF-53CD-4F07-A94C-2FCE3E45A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8183" y="3966091"/>
            <a:ext cx="5926104" cy="233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01379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4623" y="6011334"/>
            <a:ext cx="19130941" cy="1276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315EAC0-A206-4AAA-A02D-8D27CA03E5AA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Web Server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EB5335-9F57-46E3-8B2A-3F1AD703A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56" y="2331567"/>
            <a:ext cx="14172319" cy="506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BDA8E43A-742C-49C3-BD9B-0D7F89B825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6851" y="2497415"/>
            <a:ext cx="14508754" cy="505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A8DF40A8-709D-478D-B8CC-D9AA1ABD0B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8183" y="1914501"/>
            <a:ext cx="14678792" cy="476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7407265F-3A0F-4FED-8215-4561B563B1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1774" y="321770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9DB326EF-36B1-4632-9AEB-E32FED9160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C4FB2993-FC96-46DD-95C7-621AB89EB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8625" y="265950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A192E92A-D01F-4498-A3B2-6FEC682D6C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89" y="311399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4">
            <a:extLst>
              <a:ext uri="{FF2B5EF4-FFF2-40B4-BE49-F238E27FC236}">
                <a16:creationId xmlns:a16="http://schemas.microsoft.com/office/drawing/2014/main" id="{EBF76D00-976B-4295-8946-FEDFA95964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2639" y="2794797"/>
            <a:ext cx="15751254" cy="627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49DCBDB-5F63-47A7-B3EA-EDA55897DFD0}"/>
              </a:ext>
            </a:extLst>
          </p:cNvPr>
          <p:cNvSpPr/>
          <p:nvPr/>
        </p:nvSpPr>
        <p:spPr>
          <a:xfrm>
            <a:off x="1296407" y="1785740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게시판이 게시판의 기능을 제대로 하는지 확인하기 위해 게시물과 댓글을 추가해본다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7EDAED5-3380-442D-93AC-F848D8A06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7732" y="2955106"/>
            <a:ext cx="15747069" cy="64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4">
            <a:extLst>
              <a:ext uri="{FF2B5EF4-FFF2-40B4-BE49-F238E27FC236}">
                <a16:creationId xmlns:a16="http://schemas.microsoft.com/office/drawing/2014/main" id="{663C85C3-9B69-44EB-B408-F74ADDBC3D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238" y="2443679"/>
            <a:ext cx="13916282" cy="480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83" name="_x261232336" descr="EMB00001030529f">
            <a:extLst>
              <a:ext uri="{FF2B5EF4-FFF2-40B4-BE49-F238E27FC236}">
                <a16:creationId xmlns:a16="http://schemas.microsoft.com/office/drawing/2014/main" id="{83F46F5E-E7E9-445D-A488-F9EFA8B16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05" y="2279515"/>
            <a:ext cx="5374439" cy="360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6">
            <a:extLst>
              <a:ext uri="{FF2B5EF4-FFF2-40B4-BE49-F238E27FC236}">
                <a16:creationId xmlns:a16="http://schemas.microsoft.com/office/drawing/2014/main" id="{5AD216AD-4359-4C21-BEA8-C7CA4402D6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4958" y="3998175"/>
            <a:ext cx="15190228" cy="499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85" name="_x261238312" descr="EMB0000103052a0">
            <a:extLst>
              <a:ext uri="{FF2B5EF4-FFF2-40B4-BE49-F238E27FC236}">
                <a16:creationId xmlns:a16="http://schemas.microsoft.com/office/drawing/2014/main" id="{FDC41043-B955-492F-B5E8-4A2A8623E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5384" y="3882171"/>
            <a:ext cx="5529930" cy="2176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40704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4623" y="6011334"/>
            <a:ext cx="19130941" cy="1276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315EAC0-A206-4AAA-A02D-8D27CA03E5AA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Web Server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EB5335-9F57-46E3-8B2A-3F1AD703A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56" y="2331567"/>
            <a:ext cx="14172319" cy="506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BDA8E43A-742C-49C3-BD9B-0D7F89B825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6851" y="2497415"/>
            <a:ext cx="14508754" cy="505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A8DF40A8-709D-478D-B8CC-D9AA1ABD0B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8183" y="1914501"/>
            <a:ext cx="14678792" cy="476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7407265F-3A0F-4FED-8215-4561B563B1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1774" y="321770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9DB326EF-36B1-4632-9AEB-E32FED9160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C4FB2993-FC96-46DD-95C7-621AB89EB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8625" y="265950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A192E92A-D01F-4498-A3B2-6FEC682D6C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89" y="311399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Rectangle 4">
            <a:extLst>
              <a:ext uri="{FF2B5EF4-FFF2-40B4-BE49-F238E27FC236}">
                <a16:creationId xmlns:a16="http://schemas.microsoft.com/office/drawing/2014/main" id="{EBF76D00-976B-4295-8946-FEDFA95964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2639" y="2794797"/>
            <a:ext cx="15751254" cy="627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7EDAED5-3380-442D-93AC-F848D8A06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7732" y="2955106"/>
            <a:ext cx="15747069" cy="64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8" name="Rectangle 2">
            <a:extLst>
              <a:ext uri="{FF2B5EF4-FFF2-40B4-BE49-F238E27FC236}">
                <a16:creationId xmlns:a16="http://schemas.microsoft.com/office/drawing/2014/main" id="{A00FA102-9B65-4DE8-9824-A6CB90E7F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9158" y="288274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1505" name="_x261231976" descr="EMB0000103052a1">
            <a:extLst>
              <a:ext uri="{FF2B5EF4-FFF2-40B4-BE49-F238E27FC236}">
                <a16:creationId xmlns:a16="http://schemas.microsoft.com/office/drawing/2014/main" id="{F1B9C53B-3237-443B-A83F-56EA00AEE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992" y="3203822"/>
            <a:ext cx="5400675" cy="276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 4">
            <a:extLst>
              <a:ext uri="{FF2B5EF4-FFF2-40B4-BE49-F238E27FC236}">
                <a16:creationId xmlns:a16="http://schemas.microsoft.com/office/drawing/2014/main" id="{8E542068-2706-493A-978A-A347B7E50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6217" y="3458908"/>
            <a:ext cx="14837589" cy="556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1507" name="_x261250264" descr="EMB0000103052a2">
            <a:extLst>
              <a:ext uri="{FF2B5EF4-FFF2-40B4-BE49-F238E27FC236}">
                <a16:creationId xmlns:a16="http://schemas.microsoft.com/office/drawing/2014/main" id="{B1F07C0A-33C3-4C75-B4D0-A721DD5A3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217" y="3740546"/>
            <a:ext cx="3951791" cy="154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0A5D141B-1607-4E68-8C2E-3D50C8F91EDF}"/>
              </a:ext>
            </a:extLst>
          </p:cNvPr>
          <p:cNvSpPr/>
          <p:nvPr/>
        </p:nvSpPr>
        <p:spPr>
          <a:xfrm>
            <a:off x="1296407" y="1785740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게시판이 게시판의 기능을 제대로 하는지 확인하기 위해 게시물과 댓글을 추가해본다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4890321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296407" y="1785740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리눅스 박스를 구동하는 호스트에서 접속해보거나 외부 환경에서 접속할 수 있다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A3763E5-4433-4CFA-A26F-CB90319DF43D}"/>
              </a:ext>
            </a:extLst>
          </p:cNvPr>
          <p:cNvGrpSpPr/>
          <p:nvPr/>
        </p:nvGrpSpPr>
        <p:grpSpPr>
          <a:xfrm>
            <a:off x="8787889" y="217814"/>
            <a:ext cx="3096244" cy="1719949"/>
            <a:chOff x="8620813" y="460827"/>
            <a:chExt cx="3096244" cy="112936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48986E0-F7A2-4848-B987-FFBF3C5103CE}"/>
                </a:ext>
              </a:extLst>
            </p:cNvPr>
            <p:cNvCxnSpPr/>
            <p:nvPr/>
          </p:nvCxnSpPr>
          <p:spPr>
            <a:xfrm>
              <a:off x="8680883" y="731612"/>
              <a:ext cx="289392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2BECB2F6-2A5B-413F-9094-9FFC2E4AF280}"/>
                </a:ext>
              </a:extLst>
            </p:cNvPr>
            <p:cNvCxnSpPr/>
            <p:nvPr/>
          </p:nvCxnSpPr>
          <p:spPr>
            <a:xfrm>
              <a:off x="8680883" y="1449087"/>
              <a:ext cx="289392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4791119D-F19B-4082-A027-F87A9884A813}"/>
                </a:ext>
              </a:extLst>
            </p:cNvPr>
            <p:cNvSpPr/>
            <p:nvPr/>
          </p:nvSpPr>
          <p:spPr>
            <a:xfrm>
              <a:off x="8620813" y="460827"/>
              <a:ext cx="152763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+++ Annotation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16CC03A-E3FE-43FB-973A-6F0445533A3D}"/>
                </a:ext>
              </a:extLst>
            </p:cNvPr>
            <p:cNvSpPr txBox="1"/>
            <p:nvPr/>
          </p:nvSpPr>
          <p:spPr>
            <a:xfrm>
              <a:off x="8656174" y="800180"/>
              <a:ext cx="3060883" cy="7900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공유기를 사용하는 환경이라면 본인의 공유기 설정에서 고정 </a:t>
              </a:r>
              <a:r>
                <a:rPr lang="en-US" altLang="ko-KR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IP</a:t>
              </a:r>
              <a:r>
                <a:rPr lang="ko-KR" altLang="en-US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방식으로 변동 후 </a:t>
              </a:r>
              <a:r>
                <a:rPr lang="ko-KR" altLang="en-US" sz="1500" dirty="0" err="1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포트포워딩을</a:t>
              </a:r>
              <a:r>
                <a:rPr lang="ko-KR" altLang="en-US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 한다</a:t>
              </a:r>
              <a:r>
                <a:rPr lang="en-US" altLang="ko-KR" sz="15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a typeface="KoPub돋움체 Light" panose="02020603020101020101" pitchFamily="18" charset="-127"/>
                </a:rPr>
                <a:t>.</a:t>
              </a:r>
              <a:endParaRPr lang="ko-KR" altLang="en-US" sz="1500" dirty="0"/>
            </a:p>
          </p:txBody>
        </p:sp>
      </p:grpSp>
      <p:pic>
        <p:nvPicPr>
          <p:cNvPr id="27" name="그림 26">
            <a:extLst>
              <a:ext uri="{FF2B5EF4-FFF2-40B4-BE49-F238E27FC236}">
                <a16:creationId xmlns:a16="http://schemas.microsoft.com/office/drawing/2014/main" id="{13927AA4-0E48-40AB-B673-145D0C008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245" y="2215966"/>
            <a:ext cx="7055520" cy="4254217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7315EAC0-A206-4AAA-A02D-8D27CA03E5AA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Web Server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</a:p>
        </p:txBody>
      </p:sp>
    </p:spTree>
    <p:extLst>
      <p:ext uri="{BB962C8B-B14F-4D97-AF65-F5344CB8AC3E}">
        <p14:creationId xmlns:p14="http://schemas.microsoft.com/office/powerpoint/2010/main" val="140265465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111402" y="1569791"/>
            <a:ext cx="99691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리눅스 </a:t>
            </a:r>
            <a:r>
              <a:rPr lang="ko-KR" altLang="en-US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포트포워드에서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내부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IP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주소 부분은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ifconfig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명령어로 확인한 </a:t>
            </a:r>
            <a:r>
              <a:rPr lang="en-US" altLang="ko-KR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inetaddr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을 보고 작성하며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a typeface="KoPub돋움체 Light" panose="02020603020101020101" pitchFamily="18" charset="-127"/>
            </a:endParaRPr>
          </a:p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포트 부분은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apache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서버에서 개방 </a:t>
            </a:r>
            <a:r>
              <a:rPr lang="ko-KR" altLang="en-US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해놓은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 포트를 확인하여 작성한다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6403" y="2557141"/>
            <a:ext cx="14350175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0" y="3239179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3F46414-235A-407C-8B58-E67163237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9170" y="2232698"/>
            <a:ext cx="6487430" cy="4401164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9D04F5-1E8C-4BE7-8856-1A7D33A422C4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Web Server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</a:p>
        </p:txBody>
      </p:sp>
    </p:spTree>
    <p:extLst>
      <p:ext uri="{BB962C8B-B14F-4D97-AF65-F5344CB8AC3E}">
        <p14:creationId xmlns:p14="http://schemas.microsoft.com/office/powerpoint/2010/main" val="119494260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425438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703377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978009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10282" y="8647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243597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815390" y="1569791"/>
            <a:ext cx="9969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모든 작업을 마쳤다면 외부에서 접속하여 페이지를 확인할 수도 있다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039" y="6208392"/>
            <a:ext cx="36463141" cy="1299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E70FC92-7F18-4C5C-93E3-7D3059641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9649C-0429-4E8F-84BB-B5C343965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2946" y="3696982"/>
            <a:ext cx="16149879" cy="72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8A4544F-1FB1-4919-A569-F00CEB83A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11" y="3068382"/>
            <a:ext cx="17853989" cy="74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5773A8C-9C7C-4A38-96C0-F98C3235B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9292" y="4816342"/>
            <a:ext cx="14811927" cy="908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3D650F3-1486-43E6-8F02-0437F06D7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FEC8457-179A-47D9-B233-E3E62C4E6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391" y="4065272"/>
            <a:ext cx="24236535" cy="83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92593364-E9B8-43D9-9D8E-F794CA9326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9532" y="2990576"/>
            <a:ext cx="20016938" cy="687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55D76FC-2EC4-4894-9A46-FDDD099382D3}"/>
              </a:ext>
            </a:extLst>
          </p:cNvPr>
          <p:cNvSpPr/>
          <p:nvPr/>
        </p:nvSpPr>
        <p:spPr>
          <a:xfrm>
            <a:off x="1507511" y="1057079"/>
            <a:ext cx="5895128" cy="3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ZeroBoard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XE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Web Server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9C473969-D42D-47C1-9A95-742E2DF306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2402" y="15771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3754779C-2E55-4614-BA45-C9E57A1B33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2402" y="4111929"/>
            <a:ext cx="13069956" cy="499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2533" name="_x261257176" descr="EMB0000103052a5">
            <a:extLst>
              <a:ext uri="{FF2B5EF4-FFF2-40B4-BE49-F238E27FC236}">
                <a16:creationId xmlns:a16="http://schemas.microsoft.com/office/drawing/2014/main" id="{0CB3F7CB-3F40-4BA7-B016-48CEE2FC5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037" y="4467145"/>
            <a:ext cx="6077991" cy="2164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8">
            <a:extLst>
              <a:ext uri="{FF2B5EF4-FFF2-40B4-BE49-F238E27FC236}">
                <a16:creationId xmlns:a16="http://schemas.microsoft.com/office/drawing/2014/main" id="{EE6B438C-C593-45B4-9382-07000E689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6543" y="1139841"/>
            <a:ext cx="1372104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2535" name="_x261232120" descr="EMB0000103052a4">
            <a:extLst>
              <a:ext uri="{FF2B5EF4-FFF2-40B4-BE49-F238E27FC236}">
                <a16:creationId xmlns:a16="http://schemas.microsoft.com/office/drawing/2014/main" id="{FD3406CB-7857-4E40-AB0E-CBA0CA43D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038" y="1909011"/>
            <a:ext cx="6077992" cy="2544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55938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3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4A217F9-5C5D-466C-B951-F8864285773C}"/>
              </a:ext>
            </a:extLst>
          </p:cNvPr>
          <p:cNvSpPr/>
          <p:nvPr/>
        </p:nvSpPr>
        <p:spPr>
          <a:xfrm>
            <a:off x="6259231" y="3079179"/>
            <a:ext cx="1457901" cy="145790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98555DC-9F28-4C59-8E42-AA6BF5BEF903}"/>
              </a:ext>
            </a:extLst>
          </p:cNvPr>
          <p:cNvSpPr/>
          <p:nvPr/>
        </p:nvSpPr>
        <p:spPr>
          <a:xfrm>
            <a:off x="4893548" y="2547507"/>
            <a:ext cx="564276" cy="56427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DFB620-5001-4238-A9C4-8D0B652B71B9}"/>
              </a:ext>
            </a:extLst>
          </p:cNvPr>
          <p:cNvSpPr txBox="1"/>
          <p:nvPr/>
        </p:nvSpPr>
        <p:spPr>
          <a:xfrm>
            <a:off x="4680900" y="2551837"/>
            <a:ext cx="31566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700" dirty="0">
                <a:latin typeface="Impact" panose="020B0806030902050204" pitchFamily="34" charset="0"/>
              </a:rPr>
              <a:t>THANK</a:t>
            </a:r>
          </a:p>
          <a:p>
            <a:pPr algn="ctr"/>
            <a:r>
              <a:rPr lang="en-US" altLang="ko-KR" sz="5400" spc="700" dirty="0">
                <a:latin typeface="Impact" panose="020B0806030902050204" pitchFamily="34" charset="0"/>
              </a:rPr>
              <a:t>YOU</a:t>
            </a:r>
            <a:endParaRPr lang="ko-KR" altLang="en-US" sz="5400" spc="7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725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376" y="3089296"/>
            <a:ext cx="19871505" cy="923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145" name="_x270294032" descr="DRW000010d04885">
            <a:extLst>
              <a:ext uri="{FF2B5EF4-FFF2-40B4-BE49-F238E27FC236}">
                <a16:creationId xmlns:a16="http://schemas.microsoft.com/office/drawing/2014/main" id="{9CB7877A-C7A6-4E65-82EB-12FE8A0DB5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23" y="2292517"/>
            <a:ext cx="11012809" cy="4131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2563212" y="1748139"/>
            <a:ext cx="70655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다운이 완료되면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VMware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을 실행시켜 자신의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e-mail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을 입력한다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  <a:endParaRPr lang="en-US" altLang="ko-KR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42887F8-EC13-48B7-87E8-D25A5C1C6AB6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</a:t>
            </a:r>
            <a:r>
              <a:rPr lang="en-US" altLang="ko-KR" sz="1600" dirty="0" err="1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Vmware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2663036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실내, 노트북, 벽, 컴퓨터이(가) 표시된 사진&#10;&#10;매우 높은 신뢰도로 생성된 설명">
            <a:extLst>
              <a:ext uri="{FF2B5EF4-FFF2-40B4-BE49-F238E27FC236}">
                <a16:creationId xmlns:a16="http://schemas.microsoft.com/office/drawing/2014/main" id="{8AAD8A6E-352B-4BA0-B7B5-E006E477D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72890" y="3363072"/>
            <a:ext cx="9653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2018.12.11.</a:t>
            </a:r>
            <a:endParaRPr kumimoji="0" lang="ko-KR" altLang="en-US" sz="1200" b="0" i="0" u="none" strike="noStrike" kern="1200" cap="none" spc="0" normalizeH="0" baseline="0" noProof="0" dirty="0">
              <a:ln>
                <a:solidFill>
                  <a:prstClr val="white">
                    <a:alpha val="2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782FE3-4861-4AD7-B5E7-89F3940A8074}"/>
              </a:ext>
            </a:extLst>
          </p:cNvPr>
          <p:cNvSpPr txBox="1"/>
          <p:nvPr/>
        </p:nvSpPr>
        <p:spPr>
          <a:xfrm>
            <a:off x="3786406" y="2947573"/>
            <a:ext cx="46191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600" b="0" i="0" u="none" strike="noStrike" kern="1200" cap="none" spc="70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Impact" panose="020B0806030902050204" pitchFamily="34" charset="0"/>
                <a:ea typeface="맑은 고딕" panose="020B0503020000020004" pitchFamily="50" charset="-127"/>
                <a:cs typeface="+mn-cs"/>
              </a:rPr>
              <a:t>Ubuntu</a:t>
            </a:r>
            <a:endParaRPr kumimoji="0" lang="ko-KR" altLang="en-US" sz="6600" b="0" i="0" u="none" strike="noStrike" kern="1200" cap="none" spc="70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Impact" panose="020B0806030902050204" pitchFamily="34" charset="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7539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2935D6-D181-40F1-A3D5-5D4EFC79EB35}"/>
              </a:ext>
            </a:extLst>
          </p:cNvPr>
          <p:cNvSpPr/>
          <p:nvPr/>
        </p:nvSpPr>
        <p:spPr>
          <a:xfrm>
            <a:off x="147376" y="153238"/>
            <a:ext cx="11897248" cy="655152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1F241E-6B34-4D1B-973F-A32F22FBF14A}"/>
              </a:ext>
            </a:extLst>
          </p:cNvPr>
          <p:cNvSpPr/>
          <p:nvPr/>
        </p:nvSpPr>
        <p:spPr>
          <a:xfrm rot="5400000">
            <a:off x="11389724" y="3363072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2018.12.11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F68424-6113-430A-8A3B-FC209A1C6F2B}"/>
              </a:ext>
            </a:extLst>
          </p:cNvPr>
          <p:cNvCxnSpPr>
            <a:cxnSpLocks/>
          </p:cNvCxnSpPr>
          <p:nvPr/>
        </p:nvCxnSpPr>
        <p:spPr>
          <a:xfrm>
            <a:off x="827142" y="1585695"/>
            <a:ext cx="589512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61E0E1-1614-4490-8D6B-EDFA74AF58AF}"/>
              </a:ext>
            </a:extLst>
          </p:cNvPr>
          <p:cNvSpPr/>
          <p:nvPr/>
        </p:nvSpPr>
        <p:spPr>
          <a:xfrm>
            <a:off x="686891" y="863634"/>
            <a:ext cx="27677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4400" b="1" dirty="0">
              <a:ln>
                <a:solidFill>
                  <a:schemeClr val="tx1">
                    <a:lumMod val="85000"/>
                    <a:lumOff val="15000"/>
                    <a:alpha val="2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FAF8C0-0258-42E5-BE16-D44A213E0FA0}"/>
              </a:ext>
            </a:extLst>
          </p:cNvPr>
          <p:cNvSpPr/>
          <p:nvPr/>
        </p:nvSpPr>
        <p:spPr>
          <a:xfrm>
            <a:off x="1339874" y="1138266"/>
            <a:ext cx="5851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/</a:t>
            </a:r>
            <a:endParaRPr lang="ko-KR" alt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099E7D-0427-41FA-9EDC-620D0B9AD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602" y="18132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39FC1D-5A49-4C45-91E8-BADAA6C20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014" y="6847525"/>
            <a:ext cx="32696711" cy="163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BD60F65-8261-40F0-A195-4ABCD5F8B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91" y="3389026"/>
            <a:ext cx="19075983" cy="860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433796C-C50E-479A-835F-057469A03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653" y="6406798"/>
            <a:ext cx="34709066" cy="151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025FDFC-E53A-4346-B0F8-5834DFC8F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23" y="3389026"/>
            <a:ext cx="23137753" cy="8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993E25-CD07-4630-9C10-300CD319C523}"/>
              </a:ext>
            </a:extLst>
          </p:cNvPr>
          <p:cNvSpPr/>
          <p:nvPr/>
        </p:nvSpPr>
        <p:spPr>
          <a:xfrm>
            <a:off x="1817253" y="1670921"/>
            <a:ext cx="85574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ea typeface="KoPub돋움체 Bold" panose="02020603020101020101"/>
                <a:hlinkClick r:id="rId2"/>
              </a:rPr>
              <a:t>https://www.ubuntu.com</a:t>
            </a:r>
            <a:r>
              <a:rPr lang="ko-KR" altLang="en-US" dirty="0">
                <a:ea typeface="KoPub돋움체 Bold" panose="02020603020101020101"/>
              </a:rPr>
              <a:t>에 접속하여 </a:t>
            </a:r>
            <a:r>
              <a:rPr lang="en-US" altLang="ko-KR" dirty="0">
                <a:ea typeface="KoPub돋움체 Bold" panose="02020603020101020101"/>
              </a:rPr>
              <a:t>iso</a:t>
            </a:r>
            <a:r>
              <a:rPr lang="ko-KR" altLang="en-US" dirty="0">
                <a:ea typeface="KoPub돋움체 Bold" panose="02020603020101020101"/>
              </a:rPr>
              <a:t>파일을 다운 받는다</a:t>
            </a:r>
            <a:r>
              <a:rPr lang="en-US" altLang="ko-KR" dirty="0">
                <a:ea typeface="KoPub돋움체 Bold" panose="02020603020101020101"/>
              </a:rPr>
              <a:t>.</a:t>
            </a:r>
          </a:p>
          <a:p>
            <a:pPr algn="ctr" fontAlgn="base"/>
            <a:r>
              <a:rPr lang="en-US" altLang="ko-KR" dirty="0">
                <a:ea typeface="KoPub돋움체 Bold" panose="02020603020101020101"/>
              </a:rPr>
              <a:t>VMware</a:t>
            </a:r>
            <a:r>
              <a:rPr lang="ko-KR" altLang="en-US" dirty="0">
                <a:ea typeface="KoPub돋움체 Bold" panose="02020603020101020101"/>
              </a:rPr>
              <a:t>를 실행시킨 후  </a:t>
            </a:r>
            <a:r>
              <a:rPr lang="en-US" altLang="ko-KR" dirty="0">
                <a:ea typeface="KoPub돋움체 Bold" panose="02020603020101020101"/>
              </a:rPr>
              <a:t>installer disc image file</a:t>
            </a:r>
            <a:r>
              <a:rPr lang="ko-KR" altLang="en-US" dirty="0">
                <a:ea typeface="KoPub돋움체 Bold" panose="02020603020101020101"/>
              </a:rPr>
              <a:t>에서 다운 받은 </a:t>
            </a:r>
            <a:r>
              <a:rPr lang="en-US" altLang="ko-KR" dirty="0">
                <a:ea typeface="KoPub돋움체 Bold" panose="02020603020101020101"/>
              </a:rPr>
              <a:t>iso</a:t>
            </a:r>
            <a:r>
              <a:rPr lang="ko-KR" altLang="en-US" dirty="0">
                <a:ea typeface="KoPub돋움체 Bold" panose="02020603020101020101"/>
              </a:rPr>
              <a:t>파일을 찾는다</a:t>
            </a:r>
            <a:r>
              <a:rPr lang="en-US" altLang="ko-KR" dirty="0"/>
              <a:t>.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767A6204-C036-4F6F-BCFF-21CC6ED2E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76" y="3614691"/>
            <a:ext cx="21295465" cy="748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169" name="_x270292232" descr="EMB000010d0485c">
            <a:extLst>
              <a:ext uri="{FF2B5EF4-FFF2-40B4-BE49-F238E27FC236}">
                <a16:creationId xmlns:a16="http://schemas.microsoft.com/office/drawing/2014/main" id="{CC92554A-06CA-4321-98D7-393BBFEEE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276" y="2404709"/>
            <a:ext cx="10109447" cy="395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C35FAAB-A9EC-48A7-9EB6-955A46D0A415}"/>
              </a:ext>
            </a:extLst>
          </p:cNvPr>
          <p:cNvSpPr/>
          <p:nvPr/>
        </p:nvSpPr>
        <p:spPr>
          <a:xfrm>
            <a:off x="1507511" y="1198622"/>
            <a:ext cx="35457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Linux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 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– Ubuntu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3362240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2699</TotalTime>
  <Words>1879</Words>
  <Application>Microsoft Office PowerPoint</Application>
  <PresentationFormat>와이드스크린</PresentationFormat>
  <Paragraphs>427</Paragraphs>
  <Slides>67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67</vt:i4>
      </vt:variant>
    </vt:vector>
  </HeadingPairs>
  <TitlesOfParts>
    <vt:vector size="77" baseType="lpstr">
      <vt:lpstr>Beacon</vt:lpstr>
      <vt:lpstr>KoPub돋움체 Bold</vt:lpstr>
      <vt:lpstr>KoPub돋움체 Light</vt:lpstr>
      <vt:lpstr>KoPub돋움체 Medium</vt:lpstr>
      <vt:lpstr>나눔스퀘어</vt:lpstr>
      <vt:lpstr>맑은 고딕</vt:lpstr>
      <vt:lpstr>Arial</vt:lpstr>
      <vt:lpstr>Impact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윤상림</dc:creator>
  <cp:lastModifiedBy>채현식</cp:lastModifiedBy>
  <cp:revision>96</cp:revision>
  <dcterms:created xsi:type="dcterms:W3CDTF">2017-06-20T06:41:20Z</dcterms:created>
  <dcterms:modified xsi:type="dcterms:W3CDTF">2023-01-31T07:26:22Z</dcterms:modified>
</cp:coreProperties>
</file>

<file path=docProps/thumbnail.jpeg>
</file>